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1"/>
  </p:handoutMasterIdLst>
  <p:sldIdLst>
    <p:sldId id="256" r:id="rId2"/>
    <p:sldId id="284" r:id="rId3"/>
    <p:sldId id="285" r:id="rId4"/>
    <p:sldId id="265" r:id="rId5"/>
    <p:sldId id="257" r:id="rId6"/>
    <p:sldId id="282" r:id="rId7"/>
    <p:sldId id="281" r:id="rId8"/>
    <p:sldId id="278" r:id="rId9"/>
    <p:sldId id="283" r:id="rId10"/>
  </p:sldIdLst>
  <p:sldSz cx="9144000" cy="6858000" type="screen4x3"/>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1" d="100"/>
          <a:sy n="71" d="100"/>
        </p:scale>
        <p:origin x="-1136"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56B46B-BD2A-45B3-86BA-C3D69ED30D31}" type="datetimeFigureOut">
              <a:rPr lang="et-EE" smtClean="0"/>
              <a:pPr/>
              <a:t>10.03.2022</a:t>
            </a:fld>
            <a:endParaRPr lang="et-E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t-E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BAA9CC-ACAC-42EA-A639-469D28912CBE}" type="slidenum">
              <a:rPr lang="et-EE" smtClean="0"/>
              <a:pPr/>
              <a:t>‹#›</a:t>
            </a:fld>
            <a:endParaRPr lang="et-EE"/>
          </a:p>
        </p:txBody>
      </p:sp>
    </p:spTree>
    <p:extLst>
      <p:ext uri="{BB962C8B-B14F-4D97-AF65-F5344CB8AC3E}">
        <p14:creationId xmlns:p14="http://schemas.microsoft.com/office/powerpoint/2010/main" val="317611474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t-E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t-EE"/>
          </a:p>
        </p:txBody>
      </p:sp>
      <p:sp>
        <p:nvSpPr>
          <p:cNvPr id="4" name="Date Placeholder 3"/>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t-E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Date Placeholder 4"/>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t-E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7" name="Date Placeholder 6"/>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8" name="Footer Placeholder 7"/>
          <p:cNvSpPr>
            <a:spLocks noGrp="1"/>
          </p:cNvSpPr>
          <p:nvPr>
            <p:ph type="ftr" sz="quarter" idx="11"/>
          </p:nvPr>
        </p:nvSpPr>
        <p:spPr/>
        <p:txBody>
          <a:bodyPr/>
          <a:lstStyle/>
          <a:p>
            <a:endParaRPr lang="et-EE"/>
          </a:p>
        </p:txBody>
      </p:sp>
      <p:sp>
        <p:nvSpPr>
          <p:cNvPr id="9" name="Slide Number Placeholder 8"/>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Date Placeholder 2"/>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4" name="Footer Placeholder 3"/>
          <p:cNvSpPr>
            <a:spLocks noGrp="1"/>
          </p:cNvSpPr>
          <p:nvPr>
            <p:ph type="ftr" sz="quarter" idx="11"/>
          </p:nvPr>
        </p:nvSpPr>
        <p:spPr/>
        <p:txBody>
          <a:bodyPr/>
          <a:lstStyle/>
          <a:p>
            <a:endParaRPr lang="et-EE"/>
          </a:p>
        </p:txBody>
      </p:sp>
      <p:sp>
        <p:nvSpPr>
          <p:cNvPr id="5" name="Slide Number Placeholder 4"/>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3" name="Footer Placeholder 2"/>
          <p:cNvSpPr>
            <a:spLocks noGrp="1"/>
          </p:cNvSpPr>
          <p:nvPr>
            <p:ph type="ftr" sz="quarter" idx="11"/>
          </p:nvPr>
        </p:nvSpPr>
        <p:spPr/>
        <p:txBody>
          <a:bodyPr/>
          <a:lstStyle/>
          <a:p>
            <a:endParaRPr lang="et-EE"/>
          </a:p>
        </p:txBody>
      </p:sp>
      <p:sp>
        <p:nvSpPr>
          <p:cNvPr id="4" name="Slide Number Placeholder 3"/>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t-E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t-E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t-E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56E43AC8-D66F-4E52-9452-9C5A04F08986}" type="datetimeFigureOut">
              <a:rPr lang="et-EE" smtClean="0"/>
              <a:pPr/>
              <a:t>10.03.2022</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1BCA6AFD-E557-4E15-99F6-7A596923BCAD}" type="slidenum">
              <a:rPr lang="et-EE" smtClean="0"/>
              <a:pPr/>
              <a:t>‹#›</a:t>
            </a:fld>
            <a:endParaRPr lang="et-E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t-E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E43AC8-D66F-4E52-9452-9C5A04F08986}" type="datetimeFigureOut">
              <a:rPr lang="et-EE" smtClean="0"/>
              <a:pPr/>
              <a:t>10.03.2022</a:t>
            </a:fld>
            <a:endParaRPr lang="et-E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CA6AFD-E557-4E15-99F6-7A596923BCAD}" type="slidenum">
              <a:rPr lang="et-EE" smtClean="0"/>
              <a:pPr/>
              <a:t>‹#›</a:t>
            </a:fld>
            <a:endParaRPr lang="et-E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rus.err.ee/1608510803/ministr-inostrannyh-del-ukrainy-rossija-nachala-polnomasshtabnuju-vojn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Coverage of the war in Ukraine. ONO shop talk, March 9, 2022 </a:t>
            </a:r>
            <a:endParaRPr lang="et-EE" dirty="0"/>
          </a:p>
        </p:txBody>
      </p:sp>
      <p:sp>
        <p:nvSpPr>
          <p:cNvPr id="3" name="Subtitle 2"/>
          <p:cNvSpPr>
            <a:spLocks noGrp="1"/>
          </p:cNvSpPr>
          <p:nvPr>
            <p:ph type="subTitle" idx="1"/>
          </p:nvPr>
        </p:nvSpPr>
        <p:spPr/>
        <p:txBody>
          <a:bodyPr>
            <a:normAutofit/>
          </a:bodyPr>
          <a:lstStyle/>
          <a:p>
            <a:r>
              <a:rPr lang="et-EE" dirty="0"/>
              <a:t>Tarmu Tammerk, </a:t>
            </a:r>
            <a:r>
              <a:rPr lang="et-EE" dirty="0" smtClean="0"/>
              <a:t>Ombudsman, Estonian </a:t>
            </a:r>
            <a:r>
              <a:rPr lang="et-EE" dirty="0" err="1" smtClean="0"/>
              <a:t>Public</a:t>
            </a:r>
            <a:r>
              <a:rPr lang="et-EE" dirty="0" smtClean="0"/>
              <a:t> </a:t>
            </a:r>
            <a:r>
              <a:rPr lang="et-EE" dirty="0" err="1" smtClean="0"/>
              <a:t>Broadcasting</a:t>
            </a:r>
            <a:r>
              <a:rPr lang="et-EE" dirty="0" smtClean="0"/>
              <a:t> (ERR)</a:t>
            </a:r>
            <a:endParaRPr lang="et-E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Russia wants change of terms</a:t>
            </a:r>
            <a:endParaRPr lang="en-US" dirty="0"/>
          </a:p>
        </p:txBody>
      </p:sp>
      <p:sp>
        <p:nvSpPr>
          <p:cNvPr id="3" name="Content Placeholder 2"/>
          <p:cNvSpPr>
            <a:spLocks noGrp="1"/>
          </p:cNvSpPr>
          <p:nvPr>
            <p:ph idx="1"/>
          </p:nvPr>
        </p:nvSpPr>
        <p:spPr/>
        <p:txBody>
          <a:bodyPr/>
          <a:lstStyle/>
          <a:p>
            <a:r>
              <a:rPr lang="en-US" dirty="0" smtClean="0"/>
              <a:t>Not war, but “special military operation”</a:t>
            </a:r>
          </a:p>
          <a:p>
            <a:r>
              <a:rPr lang="en-US" dirty="0" smtClean="0"/>
              <a:t>Mandatory in media and anywhere else</a:t>
            </a:r>
          </a:p>
          <a:p>
            <a:r>
              <a:rPr lang="en-US" dirty="0" smtClean="0"/>
              <a:t>Tolstoy’s novel “War and Peace”?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õda ja rahu.png"/>
          <p:cNvPicPr>
            <a:picLocks noChangeAspect="1"/>
          </p:cNvPicPr>
          <p:nvPr/>
        </p:nvPicPr>
        <p:blipFill>
          <a:blip r:embed="rId2" cstate="print"/>
          <a:stretch>
            <a:fillRect/>
          </a:stretch>
        </p:blipFill>
        <p:spPr>
          <a:xfrm>
            <a:off x="2090434" y="0"/>
            <a:ext cx="4963131"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Basis for coverage at ERR</a:t>
            </a:r>
            <a:endParaRPr lang="et-EE" dirty="0"/>
          </a:p>
        </p:txBody>
      </p:sp>
      <p:sp>
        <p:nvSpPr>
          <p:cNvPr id="3" name="Content Placeholder 2"/>
          <p:cNvSpPr>
            <a:spLocks noGrp="1"/>
          </p:cNvSpPr>
          <p:nvPr>
            <p:ph idx="1"/>
          </p:nvPr>
        </p:nvSpPr>
        <p:spPr/>
        <p:txBody>
          <a:bodyPr>
            <a:normAutofit/>
          </a:bodyPr>
          <a:lstStyle/>
          <a:p>
            <a:r>
              <a:rPr lang="en-US" dirty="0" smtClean="0"/>
              <a:t>Russia started war against Ukraine</a:t>
            </a:r>
          </a:p>
          <a:p>
            <a:r>
              <a:rPr lang="en-US" dirty="0" smtClean="0"/>
              <a:t>This is an unacceptable crime</a:t>
            </a:r>
            <a:endParaRPr lang="et-E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Russia blocks ERR News in Russia </a:t>
            </a:r>
            <a:endParaRPr lang="et-EE" dirty="0"/>
          </a:p>
        </p:txBody>
      </p:sp>
      <p:sp>
        <p:nvSpPr>
          <p:cNvPr id="3" name="Content Placeholder 2"/>
          <p:cNvSpPr>
            <a:spLocks noGrp="1"/>
          </p:cNvSpPr>
          <p:nvPr>
            <p:ph idx="1"/>
          </p:nvPr>
        </p:nvSpPr>
        <p:spPr/>
        <p:txBody>
          <a:bodyPr>
            <a:normAutofit/>
          </a:bodyPr>
          <a:lstStyle/>
          <a:p>
            <a:r>
              <a:rPr lang="en-US" altLang="et-EE" dirty="0" smtClean="0"/>
              <a:t>Russian state media regulator </a:t>
            </a:r>
            <a:r>
              <a:rPr lang="en-US" altLang="et-EE" dirty="0" err="1" smtClean="0"/>
              <a:t>Roskomnadzor</a:t>
            </a:r>
            <a:r>
              <a:rPr lang="en-US" altLang="et-EE" dirty="0" smtClean="0"/>
              <a:t> told ERR on Day One of the war (Feb 24) to delete a news story or the ERR’s Russian-language news portal would be taken offline in Russia</a:t>
            </a:r>
            <a:endParaRPr lang="et-EE" altLang="et-EE" dirty="0" smtClean="0"/>
          </a:p>
          <a:p>
            <a:r>
              <a:rPr lang="et-EE" altLang="et-EE" dirty="0" smtClean="0"/>
              <a:t> </a:t>
            </a:r>
            <a:r>
              <a:rPr lang="en-US" altLang="et-EE" dirty="0" smtClean="0"/>
              <a:t>The story was a news bulletin about Ukraine’s  foreign minister announcing that Russia h</a:t>
            </a:r>
            <a:r>
              <a:rPr lang="en-US" dirty="0" smtClean="0"/>
              <a:t>ad launched a full-scale war against the country.</a:t>
            </a:r>
          </a:p>
          <a:p>
            <a:endParaRPr lang="et-E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s err story that led to ban in Russia.png"/>
          <p:cNvPicPr>
            <a:picLocks noChangeAspect="1"/>
          </p:cNvPicPr>
          <p:nvPr/>
        </p:nvPicPr>
        <p:blipFill>
          <a:blip r:embed="rId2" cstate="print"/>
          <a:stretch>
            <a:fillRect/>
          </a:stretch>
        </p:blipFill>
        <p:spPr>
          <a:xfrm>
            <a:off x="179512" y="0"/>
            <a:ext cx="776017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explanations by </a:t>
            </a:r>
            <a:r>
              <a:rPr lang="en-US" dirty="0" err="1" smtClean="0"/>
              <a:t>Roskomnadzor</a:t>
            </a:r>
            <a:endParaRPr lang="en-US" dirty="0"/>
          </a:p>
        </p:txBody>
      </p:sp>
      <p:sp>
        <p:nvSpPr>
          <p:cNvPr id="5" name="Content Placeholder 4"/>
          <p:cNvSpPr>
            <a:spLocks noGrp="1"/>
          </p:cNvSpPr>
          <p:nvPr>
            <p:ph idx="1"/>
          </p:nvPr>
        </p:nvSpPr>
        <p:spPr/>
        <p:txBody>
          <a:bodyPr/>
          <a:lstStyle/>
          <a:p>
            <a:r>
              <a:rPr lang="en-US" dirty="0" err="1" smtClean="0"/>
              <a:t>Roskomnadzor</a:t>
            </a:r>
            <a:r>
              <a:rPr lang="en-US" dirty="0" smtClean="0"/>
              <a:t> said the article contains “false messages about terrorist attacks or other kind of information of public concern disseminated under the guise of reliable information that threatens life and (or) health of citizens” etc – quotes from law</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not removed</a:t>
            </a:r>
            <a:endParaRPr lang="en-US" dirty="0"/>
          </a:p>
        </p:txBody>
      </p:sp>
      <p:sp>
        <p:nvSpPr>
          <p:cNvPr id="3" name="Content Placeholder 2"/>
          <p:cNvSpPr>
            <a:spLocks noGrp="1"/>
          </p:cNvSpPr>
          <p:nvPr>
            <p:ph idx="1"/>
          </p:nvPr>
        </p:nvSpPr>
        <p:spPr/>
        <p:txBody>
          <a:bodyPr>
            <a:normAutofit/>
          </a:bodyPr>
          <a:lstStyle/>
          <a:p>
            <a:pPr>
              <a:lnSpc>
                <a:spcPct val="90000"/>
              </a:lnSpc>
            </a:pPr>
            <a:r>
              <a:rPr lang="en-US" dirty="0" smtClean="0"/>
              <a:t>ERR didn’t remove the article </a:t>
            </a:r>
            <a:r>
              <a:rPr lang="en-US" u="sng" dirty="0" smtClean="0">
                <a:hlinkClick r:id="rId2"/>
              </a:rPr>
              <a:t>https://rus.err.ee/1608510803/ministr-inostrannyh-del-ukrainy-rossija-nachala-polnomasshtabnuju-vojnu</a:t>
            </a:r>
            <a:endParaRPr lang="en-US" dirty="0" smtClean="0"/>
          </a:p>
          <a:p>
            <a:pPr>
              <a:lnSpc>
                <a:spcPct val="90000"/>
              </a:lnSpc>
            </a:pPr>
            <a:r>
              <a:rPr lang="en-US" dirty="0" smtClean="0"/>
              <a:t>On Feb 25, Russia made rus.err news portal unavailable in Russia</a:t>
            </a:r>
            <a:endParaRPr lang="et-EE"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RR News of Rusia blocking rus err.png"/>
          <p:cNvPicPr>
            <a:picLocks noChangeAspect="1"/>
          </p:cNvPicPr>
          <p:nvPr/>
        </p:nvPicPr>
        <p:blipFill>
          <a:blip r:embed="rId2" cstate="print"/>
          <a:stretch>
            <a:fillRect/>
          </a:stretch>
        </p:blipFill>
        <p:spPr>
          <a:xfrm>
            <a:off x="520613" y="0"/>
            <a:ext cx="8102774"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TotalTime>
  <Words>200</Words>
  <Application>Microsoft Office PowerPoint</Application>
  <PresentationFormat>On-screen Show (4:3)</PresentationFormat>
  <Paragraphs>17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Coverage of the war in Ukraine. ONO shop talk, March 9, 2022 </vt:lpstr>
      <vt:lpstr>Russia wants change of terms</vt:lpstr>
      <vt:lpstr>PowerPoint Presentation</vt:lpstr>
      <vt:lpstr>Basis for coverage at ERR</vt:lpstr>
      <vt:lpstr>Russia blocks ERR News in Russia </vt:lpstr>
      <vt:lpstr>PowerPoint Presentation</vt:lpstr>
      <vt:lpstr>The explanations by Roskomnadzor</vt:lpstr>
      <vt:lpstr>Article not removed</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news ombudsman can promote fair and professional coverage of elections</dc:title>
  <dc:creator>tarmu.tammerk</dc:creator>
  <cp:lastModifiedBy>Alan Sunderland</cp:lastModifiedBy>
  <cp:revision>67</cp:revision>
  <dcterms:created xsi:type="dcterms:W3CDTF">2015-09-10T09:20:28Z</dcterms:created>
  <dcterms:modified xsi:type="dcterms:W3CDTF">2022-03-10T02:06:37Z</dcterms:modified>
</cp:coreProperties>
</file>