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8" r:id="rId4"/>
    <p:sldId id="279" r:id="rId5"/>
    <p:sldId id="280" r:id="rId6"/>
    <p:sldId id="260" r:id="rId7"/>
    <p:sldId id="271" r:id="rId8"/>
    <p:sldId id="270" r:id="rId9"/>
    <p:sldId id="283" r:id="rId10"/>
    <p:sldId id="284" r:id="rId11"/>
    <p:sldId id="285" r:id="rId12"/>
    <p:sldId id="272" r:id="rId13"/>
    <p:sldId id="265" r:id="rId14"/>
    <p:sldId id="262" r:id="rId15"/>
    <p:sldId id="266" r:id="rId16"/>
    <p:sldId id="273" r:id="rId17"/>
    <p:sldId id="277" r:id="rId18"/>
    <p:sldId id="274" r:id="rId19"/>
    <p:sldId id="275" r:id="rId20"/>
    <p:sldId id="281" r:id="rId21"/>
    <p:sldId id="282"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5376-CFC2-4B03-B653-D512AA4ABD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67343B5E-CDCF-40FA-BC6D-98FBD155E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958ED2D-DAC3-4507-8F53-3F88040B0A65}"/>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6ECAC685-E81C-4D2A-94F0-C51B349E51F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97DD314-E734-4913-8F52-145B15F18527}"/>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352864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42CA8-B316-436C-9595-7A04D3665D94}"/>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5CC734E-F5AC-408E-B65D-10AEB1BAD6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1FF505A-3F55-48FF-A732-37E810CB1830}"/>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5653153E-17CD-4C93-A716-272E72F00DC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9E3235A-4062-4384-93EF-6305D925A304}"/>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214479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92CD-113C-4458-8FAD-51A5D717DD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2F29C0DA-C4DD-4EA6-B0BD-6B8F599463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F8FD14F-0EE8-450A-8932-D9C468EDCBE4}"/>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DF811198-CA2C-4570-8AAB-CA1172E1909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EC9D7C1-69C6-49FA-B531-7C29D83367EA}"/>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334342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73CD1-2814-4EB2-8042-5A6D8D4BEA8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35FD968-7BEE-40EB-B24F-71B43CF0561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F8B7C8F4-3E66-4D5B-8810-7AFC4075B4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255CC498-66CB-4A77-9DA9-DD5D92DC14AE}"/>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6" name="Footer Placeholder 5">
            <a:extLst>
              <a:ext uri="{FF2B5EF4-FFF2-40B4-BE49-F238E27FC236}">
                <a16:creationId xmlns:a16="http://schemas.microsoft.com/office/drawing/2014/main" id="{0B8B31E3-337C-49A8-A76D-F63867F685E7}"/>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965341C-9BBE-4E6C-8257-43FDD4DE2793}"/>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305487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2F32-932E-45D2-ACBE-488037BCE6FD}"/>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F7ECEA59-3965-429B-B1B8-ED2323A9AF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9ED6B7-6E93-459F-AA1B-996A2C892B6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59B091EF-B235-4AD2-B52E-1780E15FD6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92C117A-E9F1-4E94-8B76-B5ED82F1B08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7089E1F4-6426-40D6-A897-E8BEF81B4981}"/>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8" name="Footer Placeholder 7">
            <a:extLst>
              <a:ext uri="{FF2B5EF4-FFF2-40B4-BE49-F238E27FC236}">
                <a16:creationId xmlns:a16="http://schemas.microsoft.com/office/drawing/2014/main" id="{A2D8E301-EA11-40E3-9710-87814E23D47F}"/>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8E4C6BD4-EC26-4F5B-86CE-4146DCABA34C}"/>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3978666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CD5A-7253-447B-B347-0A016A751F64}"/>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56DDE518-9007-46C4-856D-E8C372574B6C}"/>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4" name="Footer Placeholder 3">
            <a:extLst>
              <a:ext uri="{FF2B5EF4-FFF2-40B4-BE49-F238E27FC236}">
                <a16:creationId xmlns:a16="http://schemas.microsoft.com/office/drawing/2014/main" id="{186A8CE8-6D5B-4748-9C15-DC7E19A4BE3A}"/>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D09CFAA-ECD0-4230-BDB0-95D8A6150C05}"/>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48860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9B20A-DDDD-4B64-B474-DE478CF19A4A}"/>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3" name="Footer Placeholder 2">
            <a:extLst>
              <a:ext uri="{FF2B5EF4-FFF2-40B4-BE49-F238E27FC236}">
                <a16:creationId xmlns:a16="http://schemas.microsoft.com/office/drawing/2014/main" id="{26FDFDF1-D131-446A-98EF-CB79855FB389}"/>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63E750F3-187F-4BF8-9AA2-779A55ECCF68}"/>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883516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25333-38DA-419B-99BA-A9779BEBC2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9B6F735E-1ABA-40A9-A587-108D35F88D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3C781AC8-0FBA-464A-967A-FC985606A0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F78A78-E736-4A4B-9031-CFDD5A727AFC}"/>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6" name="Footer Placeholder 5">
            <a:extLst>
              <a:ext uri="{FF2B5EF4-FFF2-40B4-BE49-F238E27FC236}">
                <a16:creationId xmlns:a16="http://schemas.microsoft.com/office/drawing/2014/main" id="{A020FB02-1E7B-4EEE-9321-01CEDBF8943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3A0BB88-6232-49FA-B9EF-245376D0DF6C}"/>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3478716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2C14-D74F-4AA7-8B2E-16E7BAF68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F9BA5653-A617-4B87-A262-177E14C802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C34AADB1-EF61-4E16-9710-A2052DDFA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092ACB-936D-4A21-B2C6-834567269572}"/>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6" name="Footer Placeholder 5">
            <a:extLst>
              <a:ext uri="{FF2B5EF4-FFF2-40B4-BE49-F238E27FC236}">
                <a16:creationId xmlns:a16="http://schemas.microsoft.com/office/drawing/2014/main" id="{38C2FB4A-5743-4385-BAA6-FFF6A9DDB1E0}"/>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E61A510-D31E-4B97-A9F3-D7B6989DA244}"/>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2470082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C607-36BC-43CB-A29E-DD3AB1843F78}"/>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A3FC237-CA20-4F87-928B-C21898307F0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2C13D66-1E50-429D-A0CA-6FA093FDAF7C}"/>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DB3C0561-1FE5-4B02-B334-895DCC7FEE9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E5948B8-5870-407C-A713-F564F2529498}"/>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1677621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0F9EFA-6CAC-416A-956E-F763606DF6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5840CDB-28BB-4319-81E5-9C5BA585D5E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E0F4887-B4CE-4FF2-B7F6-DAD1C2FC8BE7}"/>
              </a:ext>
            </a:extLst>
          </p:cNvPr>
          <p:cNvSpPr>
            <a:spLocks noGrp="1"/>
          </p:cNvSpPr>
          <p:nvPr>
            <p:ph type="dt" sz="half" idx="10"/>
          </p:nvPr>
        </p:nvSpPr>
        <p:spPr/>
        <p:txBody>
          <a:body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D9E18B59-048F-4584-8DFB-1248EB4090B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76ACF59-4D0D-4DA3-B4FD-9BA60B2F6678}"/>
              </a:ext>
            </a:extLst>
          </p:cNvPr>
          <p:cNvSpPr>
            <a:spLocks noGrp="1"/>
          </p:cNvSpPr>
          <p:nvPr>
            <p:ph type="sldNum" sz="quarter" idx="12"/>
          </p:nvPr>
        </p:nvSpPr>
        <p:spPr/>
        <p:txBody>
          <a:bodyPr/>
          <a:lstStyle/>
          <a:p>
            <a:fld id="{F1A80CF4-98E9-4A89-8109-DE724182BB32}" type="slidenum">
              <a:rPr lang="en-ZA" smtClean="0"/>
              <a:t>‹#›</a:t>
            </a:fld>
            <a:endParaRPr lang="en-ZA"/>
          </a:p>
        </p:txBody>
      </p:sp>
    </p:spTree>
    <p:extLst>
      <p:ext uri="{BB962C8B-B14F-4D97-AF65-F5344CB8AC3E}">
        <p14:creationId xmlns:p14="http://schemas.microsoft.com/office/powerpoint/2010/main" val="251406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8E8E9-3F17-4600-A1B2-936043E7D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26D7530-CAB7-4285-AA7E-966D86DF22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6C7B89A-4F1B-4B3C-AEEE-B94BCE6620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AD3E2-3282-4398-A881-CDDC736EDF9D}" type="datetimeFigureOut">
              <a:rPr lang="en-ZA" smtClean="0"/>
              <a:t>2023/05/31</a:t>
            </a:fld>
            <a:endParaRPr lang="en-ZA"/>
          </a:p>
        </p:txBody>
      </p:sp>
      <p:sp>
        <p:nvSpPr>
          <p:cNvPr id="5" name="Footer Placeholder 4">
            <a:extLst>
              <a:ext uri="{FF2B5EF4-FFF2-40B4-BE49-F238E27FC236}">
                <a16:creationId xmlns:a16="http://schemas.microsoft.com/office/drawing/2014/main" id="{BEB4F352-6903-48F0-9942-D9460A644D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C51ADE1F-2A2F-4526-87C2-98670EB555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80CF4-98E9-4A89-8109-DE724182BB32}" type="slidenum">
              <a:rPr lang="en-ZA" smtClean="0"/>
              <a:t>‹#›</a:t>
            </a:fld>
            <a:endParaRPr lang="en-ZA"/>
          </a:p>
        </p:txBody>
      </p:sp>
    </p:spTree>
    <p:extLst>
      <p:ext uri="{BB962C8B-B14F-4D97-AF65-F5344CB8AC3E}">
        <p14:creationId xmlns:p14="http://schemas.microsoft.com/office/powerpoint/2010/main" val="294887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ZOSjgeOh1UI&amp;ab_channel=AlJazeeraEnglish"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VFmVVd0NJB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643F7A-2686-41E2-A189-F1727B37B8F3}"/>
              </a:ext>
            </a:extLst>
          </p:cNvPr>
          <p:cNvSpPr>
            <a:spLocks noGrp="1"/>
          </p:cNvSpPr>
          <p:nvPr>
            <p:ph type="ctrTitle"/>
          </p:nvPr>
        </p:nvSpPr>
        <p:spPr>
          <a:xfrm>
            <a:off x="1023257" y="965198"/>
            <a:ext cx="6766078" cy="4927601"/>
          </a:xfrm>
        </p:spPr>
        <p:txBody>
          <a:bodyPr anchor="ctr">
            <a:normAutofit/>
          </a:bodyPr>
          <a:lstStyle/>
          <a:p>
            <a:pPr algn="r"/>
            <a:r>
              <a:rPr lang="en-US" dirty="0"/>
              <a:t>Threats to and intimidation of journalists </a:t>
            </a:r>
            <a:br>
              <a:rPr lang="en-US" dirty="0"/>
            </a:br>
            <a:r>
              <a:rPr lang="en-US" dirty="0"/>
              <a:t>- </a:t>
            </a:r>
            <a:r>
              <a:rPr lang="en-US" sz="2800" dirty="0"/>
              <a:t>George Claassen</a:t>
            </a:r>
            <a:br>
              <a:rPr lang="en-US" sz="2800" dirty="0"/>
            </a:br>
            <a:r>
              <a:rPr lang="en-US" sz="2800"/>
              <a:t>Public editor, News24 &amp; Media24</a:t>
            </a:r>
            <a:endParaRPr lang="en-ZA" sz="2800" dirty="0"/>
          </a:p>
        </p:txBody>
      </p:sp>
      <p:sp>
        <p:nvSpPr>
          <p:cNvPr id="3" name="Subtitle 2">
            <a:extLst>
              <a:ext uri="{FF2B5EF4-FFF2-40B4-BE49-F238E27FC236}">
                <a16:creationId xmlns:a16="http://schemas.microsoft.com/office/drawing/2014/main" id="{EDCA8C6A-202E-4D46-9E70-12DC38DC63CE}"/>
              </a:ext>
            </a:extLst>
          </p:cNvPr>
          <p:cNvSpPr>
            <a:spLocks noGrp="1"/>
          </p:cNvSpPr>
          <p:nvPr>
            <p:ph type="subTitle" idx="1"/>
          </p:nvPr>
        </p:nvSpPr>
        <p:spPr>
          <a:xfrm>
            <a:off x="8454570" y="965199"/>
            <a:ext cx="3093963" cy="4927602"/>
          </a:xfrm>
        </p:spPr>
        <p:txBody>
          <a:bodyPr anchor="ctr">
            <a:normAutofit/>
          </a:bodyPr>
          <a:lstStyle/>
          <a:p>
            <a:pPr algn="l"/>
            <a:r>
              <a:rPr lang="en-ZA" sz="2000" dirty="0">
                <a:solidFill>
                  <a:srgbClr val="FFFFFF"/>
                </a:solidFill>
              </a:rPr>
              <a:t>Panel discussion: 1 June 2023, Annual Conference, Organization of </a:t>
            </a:r>
            <a:r>
              <a:rPr lang="en-ZA" sz="2000" dirty="0" err="1">
                <a:solidFill>
                  <a:srgbClr val="FFFFFF"/>
                </a:solidFill>
              </a:rPr>
              <a:t>Newsombudsmen</a:t>
            </a:r>
            <a:r>
              <a:rPr lang="en-ZA" sz="2000" dirty="0">
                <a:solidFill>
                  <a:srgbClr val="FFFFFF"/>
                </a:solidFill>
              </a:rPr>
              <a:t> &amp; Standards Editors, London</a:t>
            </a:r>
          </a:p>
          <a:p>
            <a:pPr algn="l"/>
            <a:r>
              <a:rPr lang="en-US" sz="2000" dirty="0">
                <a:solidFill>
                  <a:srgbClr val="FFFFFF"/>
                </a:solidFill>
              </a:rPr>
              <a:t>Jon Williams (Committee to Protect Journalists)</a:t>
            </a:r>
          </a:p>
          <a:p>
            <a:pPr algn="l"/>
            <a:r>
              <a:rPr lang="en-US" sz="2000" dirty="0">
                <a:solidFill>
                  <a:srgbClr val="FFFFFF"/>
                </a:solidFill>
              </a:rPr>
              <a:t>George Claassen (News24, Media24, South Africa), </a:t>
            </a:r>
            <a:endParaRPr lang="en-ZA" sz="2000" dirty="0">
              <a:solidFill>
                <a:srgbClr val="FFFFFF"/>
              </a:solidFill>
            </a:endParaRPr>
          </a:p>
        </p:txBody>
      </p:sp>
    </p:spTree>
    <p:extLst>
      <p:ext uri="{BB962C8B-B14F-4D97-AF65-F5344CB8AC3E}">
        <p14:creationId xmlns:p14="http://schemas.microsoft.com/office/powerpoint/2010/main" val="81631193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0A06A27-9724-4A23-99CB-39C93FC1EEB9}"/>
              </a:ext>
            </a:extLst>
          </p:cNvPr>
          <p:cNvSpPr>
            <a:spLocks noGrp="1"/>
          </p:cNvSpPr>
          <p:nvPr>
            <p:ph type="title"/>
          </p:nvPr>
        </p:nvSpPr>
        <p:spPr>
          <a:xfrm>
            <a:off x="838200" y="963877"/>
            <a:ext cx="3494362" cy="4930246"/>
          </a:xfrm>
        </p:spPr>
        <p:txBody>
          <a:bodyPr>
            <a:normAutofit/>
          </a:bodyPr>
          <a:lstStyle/>
          <a:p>
            <a:pPr algn="r"/>
            <a:r>
              <a:rPr lang="en-ZA" dirty="0">
                <a:solidFill>
                  <a:schemeClr val="accent1"/>
                </a:solidFill>
              </a:rPr>
              <a:t>South African Constitution of 1996</a:t>
            </a:r>
          </a:p>
        </p:txBody>
      </p:sp>
      <p:sp>
        <p:nvSpPr>
          <p:cNvPr id="3" name="Content Placeholder 2">
            <a:extLst>
              <a:ext uri="{FF2B5EF4-FFF2-40B4-BE49-F238E27FC236}">
                <a16:creationId xmlns:a16="http://schemas.microsoft.com/office/drawing/2014/main" id="{9B5A57EB-B745-48EC-A46F-829A286357F9}"/>
              </a:ext>
            </a:extLst>
          </p:cNvPr>
          <p:cNvSpPr>
            <a:spLocks noGrp="1"/>
          </p:cNvSpPr>
          <p:nvPr>
            <p:ph idx="1"/>
          </p:nvPr>
        </p:nvSpPr>
        <p:spPr>
          <a:xfrm>
            <a:off x="4976031" y="963877"/>
            <a:ext cx="6377769" cy="4930246"/>
          </a:xfrm>
        </p:spPr>
        <p:txBody>
          <a:bodyPr anchor="ctr">
            <a:noAutofit/>
          </a:bodyPr>
          <a:lstStyle/>
          <a:p>
            <a:r>
              <a:rPr lang="en-ZA" sz="2400" b="1" dirty="0"/>
              <a:t>Article 16: Freedom of expression</a:t>
            </a:r>
            <a:endParaRPr lang="en-US" sz="2400" b="1" dirty="0"/>
          </a:p>
          <a:p>
            <a:r>
              <a:rPr lang="en-US" sz="2400" dirty="0"/>
              <a:t>1. Everyone has the right to freedom of expression, which includes ­</a:t>
            </a:r>
            <a:br>
              <a:rPr lang="en-US" sz="2400" dirty="0"/>
            </a:br>
            <a:r>
              <a:rPr lang="en-US" sz="2400" dirty="0"/>
              <a:t>a. freedom of the press and other media;</a:t>
            </a:r>
            <a:br>
              <a:rPr lang="en-US" sz="2400" dirty="0"/>
            </a:br>
            <a:r>
              <a:rPr lang="en-US" sz="2400" dirty="0"/>
              <a:t>b. freedom to receive or impart information or ideas;</a:t>
            </a:r>
            <a:br>
              <a:rPr lang="en-US" sz="2400" dirty="0"/>
            </a:br>
            <a:r>
              <a:rPr lang="en-US" sz="2400" dirty="0"/>
              <a:t>c. freedom of artistic creativity; and</a:t>
            </a:r>
            <a:br>
              <a:rPr lang="en-US" sz="2400" dirty="0"/>
            </a:br>
            <a:r>
              <a:rPr lang="en-US" sz="2400" dirty="0"/>
              <a:t>d. academic freedom and freedom of scientific research. </a:t>
            </a:r>
            <a:br>
              <a:rPr lang="en-US" sz="2400" dirty="0"/>
            </a:br>
            <a:br>
              <a:rPr lang="en-US" sz="2400" dirty="0"/>
            </a:br>
            <a:r>
              <a:rPr lang="en-US" sz="2400" dirty="0"/>
              <a:t>2. The right in subsection (1) does not extend to</a:t>
            </a:r>
            <a:br>
              <a:rPr lang="en-US" sz="2400" dirty="0"/>
            </a:br>
            <a:r>
              <a:rPr lang="en-US" sz="2400" dirty="0"/>
              <a:t>a. propaganda for war;</a:t>
            </a:r>
            <a:br>
              <a:rPr lang="en-US" sz="2400" dirty="0"/>
            </a:br>
            <a:r>
              <a:rPr lang="en-US" sz="2400" dirty="0"/>
              <a:t>b. incitement of imminent violence; or</a:t>
            </a:r>
            <a:br>
              <a:rPr lang="en-US" sz="2400" dirty="0"/>
            </a:br>
            <a:r>
              <a:rPr lang="en-US" sz="2400" dirty="0"/>
              <a:t>c. advocacy of hatred that is based on race, ethnicity, gender or religion, and that constitutes incitement to cause harm.</a:t>
            </a:r>
            <a:endParaRPr lang="en-ZA" sz="2400" dirty="0"/>
          </a:p>
        </p:txBody>
      </p:sp>
    </p:spTree>
    <p:extLst>
      <p:ext uri="{BB962C8B-B14F-4D97-AF65-F5344CB8AC3E}">
        <p14:creationId xmlns:p14="http://schemas.microsoft.com/office/powerpoint/2010/main" val="391177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8C1EE-E9FD-2E67-753C-C9BCE789778D}"/>
              </a:ext>
            </a:extLst>
          </p:cNvPr>
          <p:cNvSpPr>
            <a:spLocks noGrp="1"/>
          </p:cNvSpPr>
          <p:nvPr>
            <p:ph type="title"/>
          </p:nvPr>
        </p:nvSpPr>
        <p:spPr/>
        <p:txBody>
          <a:bodyPr/>
          <a:lstStyle/>
          <a:p>
            <a:r>
              <a:rPr lang="en-US" dirty="0"/>
              <a:t>Private prosecution of News24 legal journalist Karyn Maughan</a:t>
            </a:r>
            <a:endParaRPr lang="en-ZA" dirty="0"/>
          </a:p>
        </p:txBody>
      </p:sp>
      <p:pic>
        <p:nvPicPr>
          <p:cNvPr id="5" name="Content Placeholder 4" descr="A person in a suit and tie&#10;&#10;Description automatically generated with medium confidence">
            <a:extLst>
              <a:ext uri="{FF2B5EF4-FFF2-40B4-BE49-F238E27FC236}">
                <a16:creationId xmlns:a16="http://schemas.microsoft.com/office/drawing/2014/main" id="{9B194FEC-D2DA-810B-AF1E-5AE64066CE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865" y="1992572"/>
            <a:ext cx="4820744" cy="3215399"/>
          </a:xfrm>
        </p:spPr>
      </p:pic>
      <p:pic>
        <p:nvPicPr>
          <p:cNvPr id="7" name="Picture 6" descr="A person sitting in a courtroom&#10;&#10;Description automatically generated with low confidence">
            <a:extLst>
              <a:ext uri="{FF2B5EF4-FFF2-40B4-BE49-F238E27FC236}">
                <a16:creationId xmlns:a16="http://schemas.microsoft.com/office/drawing/2014/main" id="{065E7CA0-9C2A-FA35-EEB5-44A37D7AC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6818" y="1973877"/>
            <a:ext cx="4876799" cy="3252787"/>
          </a:xfrm>
          <a:prstGeom prst="rect">
            <a:avLst/>
          </a:prstGeom>
        </p:spPr>
      </p:pic>
      <p:sp>
        <p:nvSpPr>
          <p:cNvPr id="3" name="TextBox 2">
            <a:extLst>
              <a:ext uri="{FF2B5EF4-FFF2-40B4-BE49-F238E27FC236}">
                <a16:creationId xmlns:a16="http://schemas.microsoft.com/office/drawing/2014/main" id="{B6B5FE0C-3EA8-97E5-20CE-3038E3E98E55}"/>
              </a:ext>
            </a:extLst>
          </p:cNvPr>
          <p:cNvSpPr txBox="1"/>
          <p:nvPr/>
        </p:nvSpPr>
        <p:spPr>
          <a:xfrm>
            <a:off x="838200" y="5509853"/>
            <a:ext cx="4498075" cy="646331"/>
          </a:xfrm>
          <a:prstGeom prst="rect">
            <a:avLst/>
          </a:prstGeom>
          <a:noFill/>
        </p:spPr>
        <p:txBody>
          <a:bodyPr wrap="square" rtlCol="0">
            <a:spAutoFit/>
          </a:bodyPr>
          <a:lstStyle/>
          <a:p>
            <a:pPr algn="ctr"/>
            <a:r>
              <a:rPr lang="en-US" b="1" i="1" dirty="0"/>
              <a:t>Former South African President Jacob Zuma in the dock on charges of corruption</a:t>
            </a:r>
            <a:endParaRPr lang="en-ZA" b="1" i="1" dirty="0"/>
          </a:p>
        </p:txBody>
      </p:sp>
      <p:sp>
        <p:nvSpPr>
          <p:cNvPr id="4" name="TextBox 3">
            <a:extLst>
              <a:ext uri="{FF2B5EF4-FFF2-40B4-BE49-F238E27FC236}">
                <a16:creationId xmlns:a16="http://schemas.microsoft.com/office/drawing/2014/main" id="{A17CEF22-6132-4FCE-D75D-F71C4866980A}"/>
              </a:ext>
            </a:extLst>
          </p:cNvPr>
          <p:cNvSpPr txBox="1"/>
          <p:nvPr/>
        </p:nvSpPr>
        <p:spPr>
          <a:xfrm>
            <a:off x="6096000" y="5509853"/>
            <a:ext cx="4776717" cy="1200329"/>
          </a:xfrm>
          <a:prstGeom prst="rect">
            <a:avLst/>
          </a:prstGeom>
          <a:noFill/>
        </p:spPr>
        <p:txBody>
          <a:bodyPr wrap="square" rtlCol="0">
            <a:spAutoFit/>
          </a:bodyPr>
          <a:lstStyle/>
          <a:p>
            <a:pPr algn="ctr"/>
            <a:r>
              <a:rPr lang="en-US" b="1" i="1" dirty="0"/>
              <a:t>News24 legal reporter Karyn Maughan charged in private prosecution by Jacob Zuma. In the back, Zuma’s prosecutor Billy Downer, also being charged in private prosecution by Zuma.</a:t>
            </a:r>
            <a:endParaRPr lang="en-ZA" b="1" i="1" dirty="0"/>
          </a:p>
        </p:txBody>
      </p:sp>
    </p:spTree>
    <p:extLst>
      <p:ext uri="{BB962C8B-B14F-4D97-AF65-F5344CB8AC3E}">
        <p14:creationId xmlns:p14="http://schemas.microsoft.com/office/powerpoint/2010/main" val="8645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92F0F-A002-073A-CB8A-3170254A08F5}"/>
              </a:ext>
            </a:extLst>
          </p:cNvPr>
          <p:cNvSpPr>
            <a:spLocks noGrp="1"/>
          </p:cNvSpPr>
          <p:nvPr>
            <p:ph type="title"/>
          </p:nvPr>
        </p:nvSpPr>
        <p:spPr/>
        <p:txBody>
          <a:bodyPr/>
          <a:lstStyle/>
          <a:p>
            <a:r>
              <a:rPr lang="en-US" dirty="0"/>
              <a:t>Rwanda: death of journalist John Williams </a:t>
            </a:r>
            <a:r>
              <a:rPr lang="en-US" dirty="0" err="1"/>
              <a:t>Ntwali</a:t>
            </a:r>
            <a:endParaRPr lang="en-ZA" dirty="0"/>
          </a:p>
        </p:txBody>
      </p:sp>
      <p:pic>
        <p:nvPicPr>
          <p:cNvPr id="5" name="Content Placeholder 4" descr="A person in a striped shirt&#10;&#10;Description automatically generated with medium confidence">
            <a:extLst>
              <a:ext uri="{FF2B5EF4-FFF2-40B4-BE49-F238E27FC236}">
                <a16:creationId xmlns:a16="http://schemas.microsoft.com/office/drawing/2014/main" id="{7CBCFEB0-CE2D-FFC2-A005-8FD8305916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9021" y="1825625"/>
            <a:ext cx="4699401" cy="2637193"/>
          </a:xfrm>
        </p:spPr>
      </p:pic>
      <p:sp>
        <p:nvSpPr>
          <p:cNvPr id="6" name="TextBox 5">
            <a:extLst>
              <a:ext uri="{FF2B5EF4-FFF2-40B4-BE49-F238E27FC236}">
                <a16:creationId xmlns:a16="http://schemas.microsoft.com/office/drawing/2014/main" id="{DBCA431A-5384-FD35-A479-B74902A5B1BF}"/>
              </a:ext>
            </a:extLst>
          </p:cNvPr>
          <p:cNvSpPr txBox="1"/>
          <p:nvPr/>
        </p:nvSpPr>
        <p:spPr>
          <a:xfrm>
            <a:off x="7410734" y="1825625"/>
            <a:ext cx="4067033" cy="4401205"/>
          </a:xfrm>
          <a:prstGeom prst="rect">
            <a:avLst/>
          </a:prstGeom>
          <a:noFill/>
        </p:spPr>
        <p:txBody>
          <a:bodyPr wrap="square" rtlCol="0">
            <a:spAutoFit/>
          </a:bodyPr>
          <a:lstStyle/>
          <a:p>
            <a:r>
              <a:rPr lang="en-US" sz="2000" b="0" i="0" dirty="0">
                <a:solidFill>
                  <a:srgbClr val="444444"/>
                </a:solidFill>
                <a:effectLst/>
                <a:latin typeface="Freight Text W01"/>
              </a:rPr>
              <a:t>Rwandan authorities should allow an independent, impartial, and effective investigation, drawing on international expertise, into the death of John Williams </a:t>
            </a:r>
            <a:r>
              <a:rPr lang="en-US" sz="2000" b="0" i="0" dirty="0" err="1">
                <a:solidFill>
                  <a:srgbClr val="444444"/>
                </a:solidFill>
                <a:effectLst/>
                <a:latin typeface="Freight Text W01"/>
              </a:rPr>
              <a:t>Ntwali</a:t>
            </a:r>
            <a:r>
              <a:rPr lang="en-US" sz="2000" b="0" i="0" dirty="0">
                <a:solidFill>
                  <a:srgbClr val="444444"/>
                </a:solidFill>
                <a:effectLst/>
                <a:latin typeface="Freight Text W01"/>
              </a:rPr>
              <a:t>, a leading investigative journalist, 90 civil society organizations and media associations said in a statement on 23 January 2023. Rwanda’s international partners should press the authorities to allow and cooperate fully with such an investigation.</a:t>
            </a:r>
          </a:p>
          <a:p>
            <a:r>
              <a:rPr lang="en-US" sz="2000" dirty="0">
                <a:solidFill>
                  <a:srgbClr val="444444"/>
                </a:solidFill>
                <a:latin typeface="Freight Text W01"/>
              </a:rPr>
              <a:t>Nothing happened. </a:t>
            </a:r>
            <a:endParaRPr lang="en-ZA" sz="2000" dirty="0"/>
          </a:p>
        </p:txBody>
      </p:sp>
    </p:spTree>
    <p:extLst>
      <p:ext uri="{BB962C8B-B14F-4D97-AF65-F5344CB8AC3E}">
        <p14:creationId xmlns:p14="http://schemas.microsoft.com/office/powerpoint/2010/main" val="73257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CEE-03BB-DD1D-A4DF-166769190081}"/>
              </a:ext>
            </a:extLst>
          </p:cNvPr>
          <p:cNvSpPr>
            <a:spLocks noGrp="1"/>
          </p:cNvSpPr>
          <p:nvPr>
            <p:ph type="title"/>
          </p:nvPr>
        </p:nvSpPr>
        <p:spPr/>
        <p:txBody>
          <a:bodyPr/>
          <a:lstStyle/>
          <a:p>
            <a:r>
              <a:rPr lang="en-US" dirty="0"/>
              <a:t>Death of John Williams </a:t>
            </a:r>
            <a:r>
              <a:rPr lang="en-US" dirty="0" err="1"/>
              <a:t>Ntwali</a:t>
            </a:r>
            <a:endParaRPr lang="en-ZA" dirty="0"/>
          </a:p>
        </p:txBody>
      </p:sp>
      <p:sp>
        <p:nvSpPr>
          <p:cNvPr id="3" name="Content Placeholder 2">
            <a:extLst>
              <a:ext uri="{FF2B5EF4-FFF2-40B4-BE49-F238E27FC236}">
                <a16:creationId xmlns:a16="http://schemas.microsoft.com/office/drawing/2014/main" id="{E416E7AA-CB12-DD57-B465-FB5FF02E05D4}"/>
              </a:ext>
            </a:extLst>
          </p:cNvPr>
          <p:cNvSpPr>
            <a:spLocks noGrp="1"/>
          </p:cNvSpPr>
          <p:nvPr>
            <p:ph idx="1"/>
          </p:nvPr>
        </p:nvSpPr>
        <p:spPr/>
        <p:txBody>
          <a:bodyPr>
            <a:normAutofit/>
          </a:bodyPr>
          <a:lstStyle/>
          <a:p>
            <a:r>
              <a:rPr lang="en-US" sz="3200" b="0" i="0" dirty="0" err="1">
                <a:solidFill>
                  <a:srgbClr val="444444"/>
                </a:solidFill>
                <a:effectLst/>
                <a:latin typeface="Freight Text W01"/>
              </a:rPr>
              <a:t>Ntwali</a:t>
            </a:r>
            <a:r>
              <a:rPr lang="en-US" sz="3200" b="0" i="0" dirty="0">
                <a:solidFill>
                  <a:srgbClr val="444444"/>
                </a:solidFill>
                <a:effectLst/>
                <a:latin typeface="Freight Text W01"/>
              </a:rPr>
              <a:t> played a leading role in covering and bringing attention to the plight of </a:t>
            </a:r>
            <a:r>
              <a:rPr lang="en-US" sz="3200" b="0" i="0" dirty="0" err="1">
                <a:solidFill>
                  <a:srgbClr val="444444"/>
                </a:solidFill>
                <a:effectLst/>
                <a:latin typeface="Freight Text W01"/>
              </a:rPr>
              <a:t>Kangondo</a:t>
            </a:r>
            <a:r>
              <a:rPr lang="en-US" sz="3200" b="0" i="0" dirty="0">
                <a:solidFill>
                  <a:srgbClr val="444444"/>
                </a:solidFill>
                <a:effectLst/>
                <a:latin typeface="Freight Text W01"/>
              </a:rPr>
              <a:t> neighborhood residents, who are in a long-standing dispute with the authorities over land evictions. At the time, </a:t>
            </a:r>
            <a:r>
              <a:rPr lang="en-US" sz="3200" b="0" i="0" dirty="0">
                <a:effectLst/>
                <a:latin typeface="Freight Text W01"/>
                <a:hlinkClick r:id="rId2"/>
              </a:rPr>
              <a:t>he told Al Jazeera</a:t>
            </a:r>
            <a:r>
              <a:rPr lang="en-US" sz="3200" b="0" i="0" dirty="0">
                <a:solidFill>
                  <a:srgbClr val="444444"/>
                </a:solidFill>
                <a:effectLst/>
                <a:latin typeface="Freight Text W01"/>
              </a:rPr>
              <a:t>: “I'm focused on justice, human rights, and advocacy... the three are risky here in Rwanda.</a:t>
            </a:r>
            <a:endParaRPr lang="en-ZA" sz="3200" dirty="0"/>
          </a:p>
        </p:txBody>
      </p:sp>
    </p:spTree>
    <p:extLst>
      <p:ext uri="{BB962C8B-B14F-4D97-AF65-F5344CB8AC3E}">
        <p14:creationId xmlns:p14="http://schemas.microsoft.com/office/powerpoint/2010/main" val="83435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Afbeeldingsresultaat voor hlaudi motsoeneng">
            <a:extLst>
              <a:ext uri="{FF2B5EF4-FFF2-40B4-BE49-F238E27FC236}">
                <a16:creationId xmlns:a16="http://schemas.microsoft.com/office/drawing/2014/main" id="{FBD67F77-49CF-485A-B4C9-0D6A3DB9F8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70" r="488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032" name="Straight Connector 7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DC81A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9CA72FE-8B75-4AF8-8F6F-74E69B84C7FA}"/>
              </a:ext>
            </a:extLst>
          </p:cNvPr>
          <p:cNvSpPr>
            <a:spLocks noGrp="1"/>
          </p:cNvSpPr>
          <p:nvPr>
            <p:ph type="title"/>
          </p:nvPr>
        </p:nvSpPr>
        <p:spPr>
          <a:xfrm>
            <a:off x="4965430" y="629268"/>
            <a:ext cx="6586491" cy="1286160"/>
          </a:xfrm>
        </p:spPr>
        <p:txBody>
          <a:bodyPr anchor="b">
            <a:normAutofit/>
          </a:bodyPr>
          <a:lstStyle/>
          <a:p>
            <a:r>
              <a:rPr lang="en-ZA" dirty="0"/>
              <a:t>The SABC 8</a:t>
            </a:r>
          </a:p>
        </p:txBody>
      </p:sp>
      <p:sp>
        <p:nvSpPr>
          <p:cNvPr id="3" name="Content Placeholder 2">
            <a:extLst>
              <a:ext uri="{FF2B5EF4-FFF2-40B4-BE49-F238E27FC236}">
                <a16:creationId xmlns:a16="http://schemas.microsoft.com/office/drawing/2014/main" id="{B9ADDA44-637F-476C-B813-D0B0A684BBAA}"/>
              </a:ext>
            </a:extLst>
          </p:cNvPr>
          <p:cNvSpPr>
            <a:spLocks noGrp="1"/>
          </p:cNvSpPr>
          <p:nvPr>
            <p:ph idx="1"/>
          </p:nvPr>
        </p:nvSpPr>
        <p:spPr>
          <a:xfrm>
            <a:off x="4965431" y="2438400"/>
            <a:ext cx="6586489" cy="3785419"/>
          </a:xfrm>
        </p:spPr>
        <p:txBody>
          <a:bodyPr>
            <a:normAutofit/>
          </a:bodyPr>
          <a:lstStyle/>
          <a:p>
            <a:pPr marL="0" indent="0">
              <a:buNone/>
            </a:pPr>
            <a:r>
              <a:rPr lang="en-ZA" dirty="0"/>
              <a:t>Intimidation and intolerance led to firing of 8 SABC news reporters/editors who stood up against SABC CEO, </a:t>
            </a:r>
            <a:r>
              <a:rPr lang="en-ZA" dirty="0" err="1"/>
              <a:t>Hlaudi</a:t>
            </a:r>
            <a:r>
              <a:rPr lang="en-ZA" dirty="0"/>
              <a:t> </a:t>
            </a:r>
            <a:r>
              <a:rPr lang="en-ZA" dirty="0" err="1"/>
              <a:t>Moetseneng</a:t>
            </a:r>
            <a:r>
              <a:rPr lang="en-ZA" dirty="0"/>
              <a:t>, who put a ban on any reporting on protest marches and violence caused by these because of lack of service delivery. </a:t>
            </a:r>
          </a:p>
          <a:p>
            <a:pPr marL="0" indent="0">
              <a:buNone/>
            </a:pPr>
            <a:endParaRPr lang="en-ZA" sz="1600" dirty="0"/>
          </a:p>
          <a:p>
            <a:endParaRPr lang="en-ZA" sz="1600" dirty="0"/>
          </a:p>
        </p:txBody>
      </p:sp>
    </p:spTree>
    <p:extLst>
      <p:ext uri="{BB962C8B-B14F-4D97-AF65-F5344CB8AC3E}">
        <p14:creationId xmlns:p14="http://schemas.microsoft.com/office/powerpoint/2010/main" val="179389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Voiceless: Foeta Krige, left, Thandeka Gqubule and Suna Venter protest after being suspended for questioning SABC policy. Venter died in June, of a stress-related ailment. Picture: FREDDY MAVUNDA">
            <a:extLst>
              <a:ext uri="{FF2B5EF4-FFF2-40B4-BE49-F238E27FC236}">
                <a16:creationId xmlns:a16="http://schemas.microsoft.com/office/drawing/2014/main" id="{D7FF6386-56C1-4943-997B-A6EDEE5D27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7" r="1" b="1"/>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671C5BF4-B09A-484F-BF32-AC35C0038EA7}"/>
              </a:ext>
            </a:extLst>
          </p:cNvPr>
          <p:cNvSpPr txBox="1">
            <a:spLocks/>
          </p:cNvSpPr>
          <p:nvPr/>
        </p:nvSpPr>
        <p:spPr>
          <a:xfrm>
            <a:off x="0" y="1648444"/>
            <a:ext cx="11708716" cy="4105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dirty="0"/>
          </a:p>
        </p:txBody>
      </p:sp>
      <p:sp>
        <p:nvSpPr>
          <p:cNvPr id="2" name="Title 1">
            <a:extLst>
              <a:ext uri="{FF2B5EF4-FFF2-40B4-BE49-F238E27FC236}">
                <a16:creationId xmlns:a16="http://schemas.microsoft.com/office/drawing/2014/main" id="{343CD33B-B984-490A-B1F7-8204D6EF5344}"/>
              </a:ext>
            </a:extLst>
          </p:cNvPr>
          <p:cNvSpPr>
            <a:spLocks noGrp="1"/>
          </p:cNvSpPr>
          <p:nvPr>
            <p:ph type="title"/>
          </p:nvPr>
        </p:nvSpPr>
        <p:spPr>
          <a:xfrm>
            <a:off x="648929" y="629266"/>
            <a:ext cx="3651467" cy="1676603"/>
          </a:xfrm>
        </p:spPr>
        <p:txBody>
          <a:bodyPr>
            <a:normAutofit/>
          </a:bodyPr>
          <a:lstStyle/>
          <a:p>
            <a:r>
              <a:rPr lang="en-ZA" dirty="0"/>
              <a:t>SABC 8</a:t>
            </a:r>
          </a:p>
        </p:txBody>
      </p:sp>
      <p:sp>
        <p:nvSpPr>
          <p:cNvPr id="3" name="Content Placeholder 2">
            <a:extLst>
              <a:ext uri="{FF2B5EF4-FFF2-40B4-BE49-F238E27FC236}">
                <a16:creationId xmlns:a16="http://schemas.microsoft.com/office/drawing/2014/main" id="{9522435D-A46D-4B00-8D52-AFB94B802F10}"/>
              </a:ext>
            </a:extLst>
          </p:cNvPr>
          <p:cNvSpPr>
            <a:spLocks noGrp="1"/>
          </p:cNvSpPr>
          <p:nvPr>
            <p:ph idx="1"/>
          </p:nvPr>
        </p:nvSpPr>
        <p:spPr>
          <a:xfrm>
            <a:off x="648931" y="2504660"/>
            <a:ext cx="3651466" cy="3719159"/>
          </a:xfrm>
        </p:spPr>
        <p:txBody>
          <a:bodyPr>
            <a:noAutofit/>
          </a:bodyPr>
          <a:lstStyle/>
          <a:p>
            <a:pPr marL="0" indent="0">
              <a:buNone/>
            </a:pPr>
            <a:r>
              <a:rPr lang="en-ZA" sz="3200" dirty="0"/>
              <a:t>The late </a:t>
            </a:r>
            <a:r>
              <a:rPr lang="en-ZA" sz="3200" dirty="0" err="1"/>
              <a:t>Suna</a:t>
            </a:r>
            <a:r>
              <a:rPr lang="en-ZA" sz="3200" dirty="0"/>
              <a:t> Venter, </a:t>
            </a:r>
            <a:r>
              <a:rPr lang="en-ZA" sz="3200" dirty="0" err="1"/>
              <a:t>Foeta</a:t>
            </a:r>
            <a:r>
              <a:rPr lang="en-ZA" sz="3200" dirty="0"/>
              <a:t> Krige, </a:t>
            </a:r>
            <a:r>
              <a:rPr lang="en-ZA" sz="3200" dirty="0" err="1"/>
              <a:t>Krivani</a:t>
            </a:r>
            <a:r>
              <a:rPr lang="en-ZA" sz="3200" dirty="0"/>
              <a:t> Pillay, Thandeka </a:t>
            </a:r>
            <a:r>
              <a:rPr lang="en-ZA" sz="3200" dirty="0" err="1"/>
              <a:t>Gqubule</a:t>
            </a:r>
            <a:r>
              <a:rPr lang="en-ZA" sz="3200" dirty="0"/>
              <a:t>, </a:t>
            </a:r>
            <a:r>
              <a:rPr lang="en-ZA" sz="3200" dirty="0" err="1"/>
              <a:t>Busisiwe</a:t>
            </a:r>
            <a:r>
              <a:rPr lang="en-ZA" sz="3200" dirty="0"/>
              <a:t> </a:t>
            </a:r>
            <a:r>
              <a:rPr lang="en-ZA" sz="3200" dirty="0" err="1"/>
              <a:t>Ntuli</a:t>
            </a:r>
            <a:r>
              <a:rPr lang="en-ZA" sz="3200" dirty="0"/>
              <a:t>, </a:t>
            </a:r>
            <a:r>
              <a:rPr lang="en-ZA" sz="3200" dirty="0" err="1"/>
              <a:t>Lukhanyo</a:t>
            </a:r>
            <a:r>
              <a:rPr lang="en-ZA" sz="3200" dirty="0"/>
              <a:t> </a:t>
            </a:r>
            <a:r>
              <a:rPr lang="en-ZA" sz="3200" dirty="0" err="1"/>
              <a:t>Calata</a:t>
            </a:r>
            <a:r>
              <a:rPr lang="en-ZA" sz="3200" dirty="0"/>
              <a:t>, </a:t>
            </a:r>
            <a:r>
              <a:rPr lang="en-ZA" sz="3200" dirty="0" err="1"/>
              <a:t>Vuyo</a:t>
            </a:r>
            <a:r>
              <a:rPr lang="en-ZA" sz="3200" dirty="0"/>
              <a:t> </a:t>
            </a:r>
            <a:r>
              <a:rPr lang="en-ZA" sz="3200" dirty="0" err="1"/>
              <a:t>Mvoko</a:t>
            </a:r>
            <a:r>
              <a:rPr lang="en-ZA" sz="3200" dirty="0"/>
              <a:t>, and Jacques Steenkamp.</a:t>
            </a:r>
          </a:p>
        </p:txBody>
      </p:sp>
    </p:spTree>
    <p:extLst>
      <p:ext uri="{BB962C8B-B14F-4D97-AF65-F5344CB8AC3E}">
        <p14:creationId xmlns:p14="http://schemas.microsoft.com/office/powerpoint/2010/main" val="262234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5" name="Picture 4" descr="A person looking at the camera&#10;&#10;Description generated with very high confidence">
            <a:extLst>
              <a:ext uri="{FF2B5EF4-FFF2-40B4-BE49-F238E27FC236}">
                <a16:creationId xmlns:a16="http://schemas.microsoft.com/office/drawing/2014/main" id="{9CB759F0-EED6-43FA-8562-FBF84F7A9876}"/>
              </a:ext>
            </a:extLst>
          </p:cNvPr>
          <p:cNvPicPr>
            <a:picLocks noChangeAspect="1"/>
          </p:cNvPicPr>
          <p:nvPr/>
        </p:nvPicPr>
        <p:blipFill rotWithShape="1">
          <a:blip r:embed="rId2">
            <a:extLst>
              <a:ext uri="{28A0092B-C50C-407E-A947-70E740481C1C}">
                <a14:useLocalDpi xmlns:a14="http://schemas.microsoft.com/office/drawing/2010/main" val="0"/>
              </a:ext>
            </a:extLst>
          </a:blip>
          <a:srcRect t="10130" b="1880"/>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56FEB84B-7A19-4373-8FDB-3CFAB84845F1}"/>
              </a:ext>
            </a:extLst>
          </p:cNvPr>
          <p:cNvSpPr>
            <a:spLocks noGrp="1"/>
          </p:cNvSpPr>
          <p:nvPr>
            <p:ph type="title"/>
          </p:nvPr>
        </p:nvSpPr>
        <p:spPr>
          <a:xfrm>
            <a:off x="655320" y="365125"/>
            <a:ext cx="5120114" cy="1692794"/>
          </a:xfrm>
        </p:spPr>
        <p:txBody>
          <a:bodyPr>
            <a:normAutofit/>
          </a:bodyPr>
          <a:lstStyle/>
          <a:p>
            <a:r>
              <a:rPr lang="en-ZA" dirty="0"/>
              <a:t>The SABC 8</a:t>
            </a:r>
          </a:p>
        </p:txBody>
      </p:sp>
      <p:sp>
        <p:nvSpPr>
          <p:cNvPr id="3" name="Content Placeholder 2">
            <a:extLst>
              <a:ext uri="{FF2B5EF4-FFF2-40B4-BE49-F238E27FC236}">
                <a16:creationId xmlns:a16="http://schemas.microsoft.com/office/drawing/2014/main" id="{14B22834-AB3D-4E1C-9BEC-A27473F9D767}"/>
              </a:ext>
            </a:extLst>
          </p:cNvPr>
          <p:cNvSpPr>
            <a:spLocks noGrp="1"/>
          </p:cNvSpPr>
          <p:nvPr>
            <p:ph idx="1"/>
          </p:nvPr>
        </p:nvSpPr>
        <p:spPr>
          <a:xfrm>
            <a:off x="655321" y="2575034"/>
            <a:ext cx="5120113" cy="3462228"/>
          </a:xfrm>
        </p:spPr>
        <p:txBody>
          <a:bodyPr>
            <a:normAutofit/>
          </a:bodyPr>
          <a:lstStyle/>
          <a:p>
            <a:r>
              <a:rPr lang="en-ZA" sz="2400" dirty="0"/>
              <a:t>Death of </a:t>
            </a:r>
            <a:r>
              <a:rPr lang="en-ZA" sz="2400" dirty="0" err="1"/>
              <a:t>Suna</a:t>
            </a:r>
            <a:r>
              <a:rPr lang="en-ZA" sz="2400" dirty="0"/>
              <a:t> Venter, Afrikaans journalist working for Radio Sonder </a:t>
            </a:r>
            <a:r>
              <a:rPr lang="en-ZA" sz="2400" dirty="0" err="1"/>
              <a:t>Grense</a:t>
            </a:r>
            <a:r>
              <a:rPr lang="en-ZA" sz="2400" dirty="0"/>
              <a:t> (Radio Without Borders). Intimidated by break-ins at her home, her car’s tyres slashed, being shot in the face, etc. Diagnosed with </a:t>
            </a:r>
            <a:r>
              <a:rPr lang="en-US" sz="2400" dirty="0"/>
              <a:t>stress cardiomyopathy or "Broken Heart Syndrome", which could cause rapid and severe heart muscle weakness.</a:t>
            </a:r>
            <a:endParaRPr lang="en-ZA" sz="2400" dirty="0"/>
          </a:p>
          <a:p>
            <a:endParaRPr lang="en-ZA" sz="1800" dirty="0"/>
          </a:p>
        </p:txBody>
      </p:sp>
    </p:spTree>
    <p:extLst>
      <p:ext uri="{BB962C8B-B14F-4D97-AF65-F5344CB8AC3E}">
        <p14:creationId xmlns:p14="http://schemas.microsoft.com/office/powerpoint/2010/main" val="79847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0FBD-67B3-0B2D-4E5C-BEEC51B0EBA8}"/>
              </a:ext>
            </a:extLst>
          </p:cNvPr>
          <p:cNvSpPr>
            <a:spLocks noGrp="1"/>
          </p:cNvSpPr>
          <p:nvPr>
            <p:ph type="title"/>
          </p:nvPr>
        </p:nvSpPr>
        <p:spPr/>
        <p:txBody>
          <a:bodyPr/>
          <a:lstStyle/>
          <a:p>
            <a:r>
              <a:rPr lang="en-US" dirty="0" err="1"/>
              <a:t>Moetseneng’s</a:t>
            </a:r>
            <a:r>
              <a:rPr lang="en-US" dirty="0"/>
              <a:t> aspiration to SA Presidency</a:t>
            </a:r>
            <a:endParaRPr lang="en-ZA" dirty="0"/>
          </a:p>
        </p:txBody>
      </p:sp>
      <p:sp>
        <p:nvSpPr>
          <p:cNvPr id="3" name="Content Placeholder 2">
            <a:extLst>
              <a:ext uri="{FF2B5EF4-FFF2-40B4-BE49-F238E27FC236}">
                <a16:creationId xmlns:a16="http://schemas.microsoft.com/office/drawing/2014/main" id="{B8E359E9-36C2-D9CD-CEFC-BFCB2029E487}"/>
              </a:ext>
            </a:extLst>
          </p:cNvPr>
          <p:cNvSpPr>
            <a:spLocks noGrp="1"/>
          </p:cNvSpPr>
          <p:nvPr>
            <p:ph idx="1"/>
          </p:nvPr>
        </p:nvSpPr>
        <p:spPr/>
        <p:txBody>
          <a:bodyPr/>
          <a:lstStyle/>
          <a:p>
            <a:endParaRPr lang="en-US" dirty="0"/>
          </a:p>
          <a:p>
            <a:r>
              <a:rPr lang="en-US" sz="3200" b="0" i="0" dirty="0">
                <a:solidFill>
                  <a:srgbClr val="212529"/>
                </a:solidFill>
                <a:effectLst/>
              </a:rPr>
              <a:t>"South Africa is happy because I am ascending to the presidency of this country. We all know that Africa represents the continent, which is Africa.”</a:t>
            </a:r>
            <a:endParaRPr lang="en-US" sz="3200" dirty="0"/>
          </a:p>
          <a:p>
            <a:r>
              <a:rPr lang="en-US" sz="3200" dirty="0"/>
              <a:t>In 2019, after </a:t>
            </a:r>
            <a:r>
              <a:rPr lang="en-US" sz="3200" dirty="0" err="1"/>
              <a:t>Moetseneng</a:t>
            </a:r>
            <a:r>
              <a:rPr lang="en-US" sz="3200" dirty="0"/>
              <a:t> left the SABC, he founded his own political party, the African Content Movement (ACM). It contested the 2019 general election but received only 4 841 votes (0.03%).  </a:t>
            </a:r>
            <a:endParaRPr lang="en-ZA" sz="3200" dirty="0"/>
          </a:p>
        </p:txBody>
      </p:sp>
    </p:spTree>
    <p:extLst>
      <p:ext uri="{BB962C8B-B14F-4D97-AF65-F5344CB8AC3E}">
        <p14:creationId xmlns:p14="http://schemas.microsoft.com/office/powerpoint/2010/main" val="41129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8D-514E-CB04-CB8A-205F189A6B2A}"/>
              </a:ext>
            </a:extLst>
          </p:cNvPr>
          <p:cNvSpPr>
            <a:spLocks noGrp="1"/>
          </p:cNvSpPr>
          <p:nvPr>
            <p:ph type="title"/>
          </p:nvPr>
        </p:nvSpPr>
        <p:spPr/>
        <p:txBody>
          <a:bodyPr/>
          <a:lstStyle/>
          <a:p>
            <a:r>
              <a:rPr lang="en-US" dirty="0"/>
              <a:t>Attacks &amp; intimidation of SA journalists (2023)</a:t>
            </a:r>
            <a:endParaRPr lang="en-ZA" dirty="0"/>
          </a:p>
        </p:txBody>
      </p:sp>
      <p:sp>
        <p:nvSpPr>
          <p:cNvPr id="3" name="Content Placeholder 2">
            <a:extLst>
              <a:ext uri="{FF2B5EF4-FFF2-40B4-BE49-F238E27FC236}">
                <a16:creationId xmlns:a16="http://schemas.microsoft.com/office/drawing/2014/main" id="{89889231-2155-38B7-A389-2B9264DF2C93}"/>
              </a:ext>
            </a:extLst>
          </p:cNvPr>
          <p:cNvSpPr>
            <a:spLocks noGrp="1"/>
          </p:cNvSpPr>
          <p:nvPr>
            <p:ph idx="1"/>
          </p:nvPr>
        </p:nvSpPr>
        <p:spPr/>
        <p:txBody>
          <a:bodyPr>
            <a:normAutofit/>
          </a:bodyPr>
          <a:lstStyle/>
          <a:p>
            <a:r>
              <a:rPr lang="en-US" sz="2400" dirty="0"/>
              <a:t>2 March 2023: </a:t>
            </a:r>
            <a:r>
              <a:rPr lang="en-US" sz="2400" i="1" dirty="0"/>
              <a:t>Newcastle Advertiser </a:t>
            </a:r>
            <a:r>
              <a:rPr lang="en-US" sz="2400" dirty="0"/>
              <a:t>journalists Estella Naicker, </a:t>
            </a:r>
            <a:r>
              <a:rPr lang="en-US" sz="2400" dirty="0" err="1"/>
              <a:t>Zianne</a:t>
            </a:r>
            <a:r>
              <a:rPr lang="en-US" sz="2400" dirty="0"/>
              <a:t> Leibrandt and Mbali </a:t>
            </a:r>
            <a:r>
              <a:rPr lang="en-US" sz="2400" dirty="0" err="1"/>
              <a:t>Butale</a:t>
            </a:r>
            <a:r>
              <a:rPr lang="en-US" sz="2400" dirty="0"/>
              <a:t>: </a:t>
            </a:r>
          </a:p>
          <a:p>
            <a:pPr>
              <a:lnSpc>
                <a:spcPct val="107000"/>
              </a:lnSpc>
              <a:spcAft>
                <a:spcPts val="800"/>
              </a:spcAft>
            </a:pPr>
            <a:r>
              <a:rPr lang="en-US" sz="2400" kern="0" dirty="0">
                <a:solidFill>
                  <a:srgbClr val="222222"/>
                </a:solidFill>
                <a:effectLst/>
                <a:ea typeface="Times New Roman" panose="02020603050405020304" pitchFamily="18" charset="0"/>
                <a:cs typeface="Times New Roman" panose="02020603050405020304" pitchFamily="18" charset="0"/>
              </a:rPr>
              <a:t>Municipality mayor Xolani Dube and his deputy Sugar </a:t>
            </a:r>
            <a:r>
              <a:rPr lang="en-US" sz="2400" kern="0" dirty="0" err="1">
                <a:solidFill>
                  <a:srgbClr val="222222"/>
                </a:solidFill>
                <a:effectLst/>
                <a:ea typeface="Times New Roman" panose="02020603050405020304" pitchFamily="18" charset="0"/>
                <a:cs typeface="Times New Roman" panose="02020603050405020304" pitchFamily="18" charset="0"/>
              </a:rPr>
              <a:t>Thwala</a:t>
            </a:r>
            <a:r>
              <a:rPr lang="en-US" sz="2400" kern="0" dirty="0">
                <a:solidFill>
                  <a:srgbClr val="222222"/>
                </a:solidFill>
                <a:effectLst/>
                <a:ea typeface="Times New Roman" panose="02020603050405020304" pitchFamily="18" charset="0"/>
                <a:cs typeface="Times New Roman" panose="02020603050405020304" pitchFamily="18" charset="0"/>
              </a:rPr>
              <a:t> from the Inkatha Freedom Party</a:t>
            </a:r>
            <a:r>
              <a:rPr lang="en-US" sz="2400" kern="0" dirty="0">
                <a:solidFill>
                  <a:srgbClr val="222222"/>
                </a:solidFill>
                <a:ea typeface="Times New Roman" panose="02020603050405020304" pitchFamily="18" charset="0"/>
                <a:cs typeface="Times New Roman" panose="02020603050405020304" pitchFamily="18" charset="0"/>
              </a:rPr>
              <a:t> accused Naicker “</a:t>
            </a:r>
            <a:r>
              <a:rPr lang="en-US" sz="2400" kern="0" dirty="0">
                <a:solidFill>
                  <a:srgbClr val="222222"/>
                </a:solidFill>
                <a:effectLst/>
                <a:ea typeface="Times New Roman" panose="02020603050405020304" pitchFamily="18" charset="0"/>
              </a:rPr>
              <a:t>of being paid by the ANC to write negative stories about them”.</a:t>
            </a:r>
            <a:r>
              <a:rPr lang="en-US" sz="2400" kern="0" dirty="0">
                <a:solidFill>
                  <a:srgbClr val="222222"/>
                </a:solidFill>
                <a:effectLst/>
                <a:ea typeface="Times New Roman" panose="02020603050405020304" pitchFamily="18" charset="0"/>
                <a:cs typeface="Times New Roman" panose="02020603050405020304" pitchFamily="18" charset="0"/>
              </a:rPr>
              <a:t> </a:t>
            </a:r>
            <a:r>
              <a:rPr lang="en-US" sz="2400" kern="0" dirty="0">
                <a:solidFill>
                  <a:srgbClr val="222222"/>
                </a:solidFill>
                <a:ea typeface="Times New Roman" panose="02020603050405020304" pitchFamily="18" charset="0"/>
                <a:cs typeface="Times New Roman" panose="02020603050405020304" pitchFamily="18" charset="0"/>
              </a:rPr>
              <a:t>They were</a:t>
            </a:r>
            <a:r>
              <a:rPr lang="en-US" sz="2400" kern="0" dirty="0">
                <a:solidFill>
                  <a:srgbClr val="222222"/>
                </a:solidFill>
                <a:effectLst/>
                <a:ea typeface="Times New Roman" panose="02020603050405020304" pitchFamily="18" charset="0"/>
                <a:cs typeface="Times New Roman" panose="02020603050405020304" pitchFamily="18" charset="0"/>
              </a:rPr>
              <a:t> covering the story of the Newcastle Resident’s Association (NRF) members filling potholes in their area. Phone taken and pictures deleted. </a:t>
            </a:r>
          </a:p>
          <a:p>
            <a:pPr>
              <a:lnSpc>
                <a:spcPct val="107000"/>
              </a:lnSpc>
              <a:spcAft>
                <a:spcPts val="800"/>
              </a:spcAft>
            </a:pPr>
            <a:r>
              <a:rPr lang="en-US" sz="2400" kern="0" dirty="0">
                <a:solidFill>
                  <a:srgbClr val="222222"/>
                </a:solidFill>
                <a:ea typeface="Calibri" panose="020F0502020204030204" pitchFamily="34" charset="0"/>
                <a:cs typeface="Times New Roman" panose="02020603050405020304" pitchFamily="18" charset="0"/>
              </a:rPr>
              <a:t>March 2023: “</a:t>
            </a:r>
            <a:r>
              <a:rPr lang="en-ZA" sz="2400" kern="0" dirty="0">
                <a:solidFill>
                  <a:srgbClr val="000000"/>
                </a:solidFill>
                <a:effectLst/>
                <a:ea typeface="Times New Roman" panose="02020603050405020304" pitchFamily="18" charset="0"/>
                <a:cs typeface="Times New Roman" panose="02020603050405020304" pitchFamily="18" charset="0"/>
              </a:rPr>
              <a:t>The South African National Editors’ Forum (SANEF) is horrified by growing trends of physically intimidating and harming journalists to stop them from reporting on important stories in the Eastern Cape.”</a:t>
            </a:r>
            <a:endParaRPr lang="en-ZA" sz="2400" kern="100" dirty="0">
              <a:effectLst/>
              <a:ea typeface="Calibri" panose="020F0502020204030204" pitchFamily="34" charset="0"/>
              <a:cs typeface="Times New Roman" panose="02020603050405020304" pitchFamily="18" charset="0"/>
            </a:endParaRPr>
          </a:p>
          <a:p>
            <a:pPr>
              <a:lnSpc>
                <a:spcPct val="107000"/>
              </a:lnSpc>
              <a:spcAft>
                <a:spcPts val="800"/>
              </a:spcAft>
            </a:pPr>
            <a:endParaRPr lang="en-ZA"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59445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98AFC-258A-EC79-33B0-7ACADB99CF17}"/>
              </a:ext>
            </a:extLst>
          </p:cNvPr>
          <p:cNvSpPr>
            <a:spLocks noGrp="1"/>
          </p:cNvSpPr>
          <p:nvPr>
            <p:ph type="title"/>
          </p:nvPr>
        </p:nvSpPr>
        <p:spPr/>
        <p:txBody>
          <a:bodyPr/>
          <a:lstStyle/>
          <a:p>
            <a:r>
              <a:rPr lang="en-US" dirty="0"/>
              <a:t>Attacks &amp; intimidation of SA journalists (2023)</a:t>
            </a:r>
            <a:endParaRPr lang="en-ZA" dirty="0"/>
          </a:p>
        </p:txBody>
      </p:sp>
      <p:sp>
        <p:nvSpPr>
          <p:cNvPr id="3" name="Content Placeholder 2">
            <a:extLst>
              <a:ext uri="{FF2B5EF4-FFF2-40B4-BE49-F238E27FC236}">
                <a16:creationId xmlns:a16="http://schemas.microsoft.com/office/drawing/2014/main" id="{E8593E76-767E-6213-A019-82530136B823}"/>
              </a:ext>
            </a:extLst>
          </p:cNvPr>
          <p:cNvSpPr>
            <a:spLocks noGrp="1"/>
          </p:cNvSpPr>
          <p:nvPr>
            <p:ph idx="1"/>
          </p:nvPr>
        </p:nvSpPr>
        <p:spPr/>
        <p:txBody>
          <a:bodyPr/>
          <a:lstStyle/>
          <a:p>
            <a:r>
              <a:rPr lang="en-ZA" sz="2000" b="1"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25 February 2023:</a:t>
            </a:r>
          </a:p>
          <a:p>
            <a:r>
              <a:rPr lang="en-ZA" sz="2000" b="1" kern="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R</a:t>
            </a:r>
            <a:r>
              <a:rPr lang="en-ZA" sz="2000" b="1"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eporting on the launch of Operation Manje </a:t>
            </a:r>
            <a:r>
              <a:rPr lang="en-ZA" sz="2000" b="1" kern="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Namhlanje</a:t>
            </a:r>
            <a:r>
              <a:rPr lang="en-ZA" sz="2000" b="1"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 a crime prevention project by the City of Joburg's Public Safety department at Constitution Hill:</a:t>
            </a:r>
            <a:endParaRPr lang="en-ZA" sz="2000" b="1"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ZA" sz="20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South African National Editors’ Forum demands an immediate investigation from the authorities in Gauteng and KwaZulu Natal for the gross violations of the rights of an eNCA female reporter </a:t>
            </a:r>
            <a:r>
              <a:rPr lang="en-ZA" sz="2000" kern="0" dirty="0" err="1">
                <a:solidFill>
                  <a:srgbClr val="222222"/>
                </a:solidFill>
                <a:effectLst/>
                <a:latin typeface="Arial" panose="020B0604020202020204" pitchFamily="34" charset="0"/>
                <a:ea typeface="Times New Roman" panose="02020603050405020304" pitchFamily="18" charset="0"/>
              </a:rPr>
              <a:t>Silindelo</a:t>
            </a:r>
            <a:r>
              <a:rPr lang="en-ZA" sz="2000" kern="0" dirty="0">
                <a:solidFill>
                  <a:srgbClr val="222222"/>
                </a:solidFill>
                <a:effectLst/>
                <a:latin typeface="Arial" panose="020B0604020202020204" pitchFamily="34" charset="0"/>
                <a:ea typeface="Times New Roman" panose="02020603050405020304" pitchFamily="18" charset="0"/>
              </a:rPr>
              <a:t> </a:t>
            </a:r>
            <a:r>
              <a:rPr lang="en-ZA" sz="2000" kern="0" dirty="0" err="1">
                <a:solidFill>
                  <a:srgbClr val="222222"/>
                </a:solidFill>
                <a:effectLst/>
                <a:latin typeface="Arial" panose="020B0604020202020204" pitchFamily="34" charset="0"/>
                <a:ea typeface="Times New Roman" panose="02020603050405020304" pitchFamily="18" charset="0"/>
              </a:rPr>
              <a:t>Masikane</a:t>
            </a:r>
            <a:r>
              <a:rPr lang="en-ZA" sz="2000" kern="0" dirty="0">
                <a:solidFill>
                  <a:srgbClr val="222222"/>
                </a:solidFill>
                <a:effectLst/>
                <a:latin typeface="Arial" panose="020B0604020202020204" pitchFamily="34" charset="0"/>
                <a:ea typeface="Times New Roman" panose="02020603050405020304" pitchFamily="18" charset="0"/>
              </a:rPr>
              <a:t> </a:t>
            </a:r>
            <a:r>
              <a:rPr lang="en-ZA" sz="20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and Zululand Observer reporter (pushed to the ground by members of the EFF) when she tried to interview </a:t>
            </a:r>
            <a:r>
              <a:rPr lang="en-ZA" sz="2000" kern="0" dirty="0">
                <a:solidFill>
                  <a:srgbClr val="222222"/>
                </a:solidFill>
                <a:effectLst/>
                <a:latin typeface="Arial" panose="020B0604020202020204" pitchFamily="34" charset="0"/>
                <a:ea typeface="Times New Roman" panose="02020603050405020304" pitchFamily="18" charset="0"/>
              </a:rPr>
              <a:t>MMC </a:t>
            </a:r>
            <a:r>
              <a:rPr lang="en-ZA" sz="2000" kern="0" dirty="0" err="1">
                <a:solidFill>
                  <a:srgbClr val="222222"/>
                </a:solidFill>
                <a:effectLst/>
                <a:latin typeface="Arial" panose="020B0604020202020204" pitchFamily="34" charset="0"/>
                <a:ea typeface="Times New Roman" panose="02020603050405020304" pitchFamily="18" charset="0"/>
              </a:rPr>
              <a:t>Mgcini</a:t>
            </a:r>
            <a:r>
              <a:rPr lang="en-ZA" sz="2000" kern="0" dirty="0">
                <a:solidFill>
                  <a:srgbClr val="222222"/>
                </a:solidFill>
                <a:effectLst/>
                <a:latin typeface="Arial" panose="020B0604020202020204" pitchFamily="34" charset="0"/>
                <a:ea typeface="Times New Roman" panose="02020603050405020304" pitchFamily="18" charset="0"/>
              </a:rPr>
              <a:t> </a:t>
            </a:r>
            <a:r>
              <a:rPr lang="en-ZA" sz="2000" kern="0" dirty="0" err="1">
                <a:solidFill>
                  <a:srgbClr val="222222"/>
                </a:solidFill>
                <a:effectLst/>
                <a:latin typeface="Arial" panose="020B0604020202020204" pitchFamily="34" charset="0"/>
                <a:ea typeface="Times New Roman" panose="02020603050405020304" pitchFamily="18" charset="0"/>
              </a:rPr>
              <a:t>Tshwaku</a:t>
            </a:r>
            <a:r>
              <a:rPr lang="en-ZA" sz="2000" kern="0" dirty="0">
                <a:solidFill>
                  <a:srgbClr val="222222"/>
                </a:solidFill>
                <a:latin typeface="Arial" panose="020B0604020202020204" pitchFamily="34" charset="0"/>
                <a:ea typeface="Times New Roman" panose="02020603050405020304" pitchFamily="18" charset="0"/>
              </a:rPr>
              <a:t>. </a:t>
            </a:r>
          </a:p>
          <a:p>
            <a:r>
              <a:rPr lang="en-ZA" sz="2000" b="1" kern="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April 2023: </a:t>
            </a:r>
          </a:p>
          <a:p>
            <a:r>
              <a:rPr lang="en-ZA" sz="20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South African National Editors’ Forum (SANEF) has recently been inundated with complaints from journalists who are increasingly finding it increasingly hard to do their jobs when reporting on matters in court.</a:t>
            </a:r>
            <a:endParaRPr lang="en-ZA"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51058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76726B6-DC8F-48A4-BAE0-8A5526B61AA0}"/>
              </a:ext>
            </a:extLst>
          </p:cNvPr>
          <p:cNvSpPr>
            <a:spLocks noGrp="1"/>
          </p:cNvSpPr>
          <p:nvPr>
            <p:ph type="title"/>
          </p:nvPr>
        </p:nvSpPr>
        <p:spPr>
          <a:xfrm>
            <a:off x="838200" y="963877"/>
            <a:ext cx="3494362" cy="4930246"/>
          </a:xfrm>
        </p:spPr>
        <p:txBody>
          <a:bodyPr>
            <a:normAutofit/>
          </a:bodyPr>
          <a:lstStyle/>
          <a:p>
            <a:pPr algn="r"/>
            <a:r>
              <a:rPr lang="en-ZA" dirty="0">
                <a:solidFill>
                  <a:schemeClr val="accent1"/>
                </a:solidFill>
              </a:rPr>
              <a:t>Attacking the messenger</a:t>
            </a:r>
          </a:p>
        </p:txBody>
      </p:sp>
      <p:sp>
        <p:nvSpPr>
          <p:cNvPr id="3" name="Content Placeholder 2">
            <a:extLst>
              <a:ext uri="{FF2B5EF4-FFF2-40B4-BE49-F238E27FC236}">
                <a16:creationId xmlns:a16="http://schemas.microsoft.com/office/drawing/2014/main" id="{60A7DFDC-FB01-441F-A968-51337224F3FD}"/>
              </a:ext>
            </a:extLst>
          </p:cNvPr>
          <p:cNvSpPr>
            <a:spLocks noGrp="1"/>
          </p:cNvSpPr>
          <p:nvPr>
            <p:ph idx="1"/>
          </p:nvPr>
        </p:nvSpPr>
        <p:spPr>
          <a:xfrm>
            <a:off x="4976031" y="963877"/>
            <a:ext cx="6377769" cy="4930246"/>
          </a:xfrm>
        </p:spPr>
        <p:txBody>
          <a:bodyPr anchor="ctr">
            <a:normAutofit/>
          </a:bodyPr>
          <a:lstStyle/>
          <a:p>
            <a:r>
              <a:rPr lang="en-ZA" sz="2400" dirty="0"/>
              <a:t>The leader of the Economic Freedom Fighters, Julius Malema, spouting hate against mostly Asian and white South Africans. Calls them invaders and thieves who stole the land of blacks. His kicking out of BBC journalist at news conference while still leader of the ANC Youth League</a:t>
            </a:r>
          </a:p>
          <a:p>
            <a:r>
              <a:rPr lang="en-US" u="sng" dirty="0">
                <a:hlinkClick r:id="rId2"/>
              </a:rPr>
              <a:t>https://www.youtube.com/watch?v=VFmVVd0NJBk</a:t>
            </a:r>
            <a:endParaRPr lang="en-ZA" sz="2400" dirty="0"/>
          </a:p>
          <a:p>
            <a:endParaRPr lang="en-ZA" sz="2200" dirty="0"/>
          </a:p>
        </p:txBody>
      </p:sp>
    </p:spTree>
    <p:extLst>
      <p:ext uri="{BB962C8B-B14F-4D97-AF65-F5344CB8AC3E}">
        <p14:creationId xmlns:p14="http://schemas.microsoft.com/office/powerpoint/2010/main" val="201899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113A18B-8466-4D36-84DC-4D9678D94FFE}"/>
              </a:ext>
            </a:extLst>
          </p:cNvPr>
          <p:cNvSpPr>
            <a:spLocks noGrp="1"/>
          </p:cNvSpPr>
          <p:nvPr>
            <p:ph type="title"/>
          </p:nvPr>
        </p:nvSpPr>
        <p:spPr>
          <a:xfrm>
            <a:off x="838200" y="963877"/>
            <a:ext cx="3494362" cy="4930246"/>
          </a:xfrm>
        </p:spPr>
        <p:txBody>
          <a:bodyPr>
            <a:normAutofit/>
          </a:bodyPr>
          <a:lstStyle/>
          <a:p>
            <a:pPr algn="r"/>
            <a:r>
              <a:rPr lang="en-ZA" dirty="0">
                <a:solidFill>
                  <a:schemeClr val="accent1"/>
                </a:solidFill>
              </a:rPr>
              <a:t>South African polemics challenging the media ombudsman, public editor, standards editor</a:t>
            </a:r>
          </a:p>
        </p:txBody>
      </p:sp>
      <p:sp>
        <p:nvSpPr>
          <p:cNvPr id="3" name="Content Placeholder 2">
            <a:extLst>
              <a:ext uri="{FF2B5EF4-FFF2-40B4-BE49-F238E27FC236}">
                <a16:creationId xmlns:a16="http://schemas.microsoft.com/office/drawing/2014/main" id="{CCFE3575-4738-4E68-A23C-A62EC81D0327}"/>
              </a:ext>
            </a:extLst>
          </p:cNvPr>
          <p:cNvSpPr>
            <a:spLocks noGrp="1"/>
          </p:cNvSpPr>
          <p:nvPr>
            <p:ph idx="1"/>
          </p:nvPr>
        </p:nvSpPr>
        <p:spPr>
          <a:xfrm>
            <a:off x="4976031" y="963877"/>
            <a:ext cx="6377769" cy="4930246"/>
          </a:xfrm>
        </p:spPr>
        <p:txBody>
          <a:bodyPr anchor="ctr">
            <a:normAutofit/>
          </a:bodyPr>
          <a:lstStyle/>
          <a:p>
            <a:r>
              <a:rPr lang="en-ZA" sz="2400" b="1" dirty="0"/>
              <a:t> Land reform</a:t>
            </a:r>
          </a:p>
          <a:p>
            <a:r>
              <a:rPr lang="en-ZA" sz="2400" dirty="0"/>
              <a:t>Article 25 of the Constitution under review that protects property rights. EFF proposes land to be confiscated without compensation, replacing the present system of land claims; ANC as ruling party also now investigating this possibility. </a:t>
            </a:r>
          </a:p>
          <a:p>
            <a:r>
              <a:rPr lang="en-ZA" sz="2400" b="1" dirty="0"/>
              <a:t>The Middle East </a:t>
            </a:r>
            <a:r>
              <a:rPr lang="en-ZA" sz="2400" dirty="0"/>
              <a:t> </a:t>
            </a:r>
          </a:p>
          <a:p>
            <a:r>
              <a:rPr lang="en-ZA" sz="2400" dirty="0"/>
              <a:t>Israel/Palestine: 80 000 – 92 000 Jews in South Africa; Just more than a million Muslims in South Africa, the BDS activist group (Boycott Divestment Sanctions)</a:t>
            </a:r>
          </a:p>
          <a:p>
            <a:r>
              <a:rPr lang="en-ZA" sz="2400" b="1" dirty="0"/>
              <a:t>Science denialists</a:t>
            </a:r>
          </a:p>
          <a:p>
            <a:endParaRPr lang="en-ZA" sz="2400" dirty="0"/>
          </a:p>
        </p:txBody>
      </p:sp>
    </p:spTree>
    <p:extLst>
      <p:ext uri="{BB962C8B-B14F-4D97-AF65-F5344CB8AC3E}">
        <p14:creationId xmlns:p14="http://schemas.microsoft.com/office/powerpoint/2010/main" val="391361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7E42-21C8-4727-A955-07B2BD7D2DE0}"/>
              </a:ext>
            </a:extLst>
          </p:cNvPr>
          <p:cNvSpPr>
            <a:spLocks noGrp="1"/>
          </p:cNvSpPr>
          <p:nvPr>
            <p:ph type="title"/>
          </p:nvPr>
        </p:nvSpPr>
        <p:spPr/>
        <p:txBody>
          <a:bodyPr/>
          <a:lstStyle/>
          <a:p>
            <a:r>
              <a:rPr lang="en-ZA" dirty="0"/>
              <a:t>Personal attacks on media ombudsman, public editor, standards editor </a:t>
            </a:r>
          </a:p>
        </p:txBody>
      </p:sp>
      <p:sp>
        <p:nvSpPr>
          <p:cNvPr id="3" name="Content Placeholder 2">
            <a:extLst>
              <a:ext uri="{FF2B5EF4-FFF2-40B4-BE49-F238E27FC236}">
                <a16:creationId xmlns:a16="http://schemas.microsoft.com/office/drawing/2014/main" id="{D817982A-19BA-4E76-89FD-DEA02346CDFD}"/>
              </a:ext>
            </a:extLst>
          </p:cNvPr>
          <p:cNvSpPr>
            <a:spLocks noGrp="1"/>
          </p:cNvSpPr>
          <p:nvPr>
            <p:ph idx="1"/>
          </p:nvPr>
        </p:nvSpPr>
        <p:spPr/>
        <p:txBody>
          <a:bodyPr>
            <a:normAutofit fontScale="85000" lnSpcReduction="10000"/>
          </a:bodyPr>
          <a:lstStyle/>
          <a:p>
            <a:r>
              <a:rPr lang="en-US" sz="3200" dirty="0"/>
              <a:t>I don’t know how you can even try and defend yourself. That News24 can ignore these racists (see the link) but give hysterical coverage to Sparrow, </a:t>
            </a:r>
            <a:r>
              <a:rPr lang="en-US" sz="3200" dirty="0" err="1"/>
              <a:t>Momberg</a:t>
            </a:r>
            <a:r>
              <a:rPr lang="en-US" sz="3200" dirty="0"/>
              <a:t> and </a:t>
            </a:r>
            <a:r>
              <a:rPr lang="en-US" sz="3200" dirty="0" err="1"/>
              <a:t>Afriforum</a:t>
            </a:r>
            <a:r>
              <a:rPr lang="en-US" sz="3200" dirty="0"/>
              <a:t> just tells me what a hypocrite you are. Tell me George, would you prefer someone to call you a monkey or would you prefer someone to threaten to kill you or “slit your throat”? News24 and the mainstream media are purely there to destroy white influence. It is a blatant fact. Which doesn’t say much for you as a person George, does it?  I know everyone has their price but for me I would feel very uncomfortable going along with such glaring double standards so as to keep my job.</a:t>
            </a:r>
          </a:p>
          <a:p>
            <a:r>
              <a:rPr lang="en-US" sz="3200" i="1" dirty="0"/>
              <a:t>English-speaking white South African from Durban, Kwazulu-Natal province</a:t>
            </a:r>
          </a:p>
          <a:p>
            <a:endParaRPr lang="en-ZA" dirty="0"/>
          </a:p>
        </p:txBody>
      </p:sp>
    </p:spTree>
    <p:extLst>
      <p:ext uri="{BB962C8B-B14F-4D97-AF65-F5344CB8AC3E}">
        <p14:creationId xmlns:p14="http://schemas.microsoft.com/office/powerpoint/2010/main" val="272020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D3D7D-2196-4911-ABEA-B1751024BAAE}"/>
              </a:ext>
            </a:extLst>
          </p:cNvPr>
          <p:cNvSpPr>
            <a:spLocks noGrp="1"/>
          </p:cNvSpPr>
          <p:nvPr>
            <p:ph type="title"/>
          </p:nvPr>
        </p:nvSpPr>
        <p:spPr/>
        <p:txBody>
          <a:bodyPr/>
          <a:lstStyle/>
          <a:p>
            <a:r>
              <a:rPr lang="en-ZA" dirty="0"/>
              <a:t>Personal attacks on media ombudsman, public editor, standards editor </a:t>
            </a:r>
          </a:p>
        </p:txBody>
      </p:sp>
      <p:sp>
        <p:nvSpPr>
          <p:cNvPr id="3" name="Content Placeholder 2">
            <a:extLst>
              <a:ext uri="{FF2B5EF4-FFF2-40B4-BE49-F238E27FC236}">
                <a16:creationId xmlns:a16="http://schemas.microsoft.com/office/drawing/2014/main" id="{8E17E860-7BED-42A9-99F1-AFDCD03AACF2}"/>
              </a:ext>
            </a:extLst>
          </p:cNvPr>
          <p:cNvSpPr>
            <a:spLocks noGrp="1"/>
          </p:cNvSpPr>
          <p:nvPr>
            <p:ph idx="1"/>
          </p:nvPr>
        </p:nvSpPr>
        <p:spPr/>
        <p:txBody>
          <a:bodyPr/>
          <a:lstStyle/>
          <a:p>
            <a:r>
              <a:rPr lang="en-US" dirty="0"/>
              <a:t>Some kind of ombudsman you are ? I will be escalating your comments to your board and all over social media and lets see how long you last. Oh I forgot your board consists of people who by virtue of their religion cannot be impartial and fair. All your editorial staff spend their time posting anti- Israel propaganda on their Facebook pages- How can they be impartial ? - But that my friend George is your job.</a:t>
            </a:r>
          </a:p>
          <a:p>
            <a:r>
              <a:rPr lang="en-US" i="1" dirty="0"/>
              <a:t>Businessman from Johannesburg</a:t>
            </a:r>
          </a:p>
          <a:p>
            <a:endParaRPr lang="en-ZA" dirty="0"/>
          </a:p>
        </p:txBody>
      </p:sp>
    </p:spTree>
    <p:extLst>
      <p:ext uri="{BB962C8B-B14F-4D97-AF65-F5344CB8AC3E}">
        <p14:creationId xmlns:p14="http://schemas.microsoft.com/office/powerpoint/2010/main" val="246977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95CD5-A5DE-4EEF-8071-786876075D63}"/>
              </a:ext>
            </a:extLst>
          </p:cNvPr>
          <p:cNvSpPr>
            <a:spLocks noGrp="1"/>
          </p:cNvSpPr>
          <p:nvPr>
            <p:ph type="title"/>
          </p:nvPr>
        </p:nvSpPr>
        <p:spPr/>
        <p:txBody>
          <a:bodyPr>
            <a:normAutofit fontScale="90000"/>
          </a:bodyPr>
          <a:lstStyle/>
          <a:p>
            <a:r>
              <a:rPr lang="en-ZA" dirty="0"/>
              <a:t>Denialism on science, attacking the messenger: Covid-19, climate change, evolution &amp; creationism</a:t>
            </a:r>
          </a:p>
        </p:txBody>
      </p:sp>
      <p:sp>
        <p:nvSpPr>
          <p:cNvPr id="3" name="Content Placeholder 2">
            <a:extLst>
              <a:ext uri="{FF2B5EF4-FFF2-40B4-BE49-F238E27FC236}">
                <a16:creationId xmlns:a16="http://schemas.microsoft.com/office/drawing/2014/main" id="{46F018CC-659C-4223-8140-40D049A051C1}"/>
              </a:ext>
            </a:extLst>
          </p:cNvPr>
          <p:cNvSpPr>
            <a:spLocks noGrp="1"/>
          </p:cNvSpPr>
          <p:nvPr>
            <p:ph idx="1"/>
          </p:nvPr>
        </p:nvSpPr>
        <p:spPr/>
        <p:txBody>
          <a:bodyPr>
            <a:normAutofit fontScale="25000" lnSpcReduction="20000"/>
          </a:bodyPr>
          <a:lstStyle/>
          <a:p>
            <a:pPr fontAlgn="base"/>
            <a:r>
              <a:rPr lang="en-ZA" sz="11200" b="1" dirty="0"/>
              <a:t>“</a:t>
            </a:r>
            <a:r>
              <a:rPr lang="en-US" sz="11200" dirty="0"/>
              <a:t>The only way in which Biology can be explained? You must be joking. This is the reason sharing differing views is important. So that you don't get trapped in your own </a:t>
            </a:r>
            <a:r>
              <a:rPr lang="en-US" sz="11200" dirty="0" err="1"/>
              <a:t>emperical</a:t>
            </a:r>
            <a:r>
              <a:rPr lang="en-US" sz="11200" dirty="0"/>
              <a:t> </a:t>
            </a:r>
            <a:r>
              <a:rPr lang="en-US" sz="11200" dirty="0" err="1"/>
              <a:t>epistomology</a:t>
            </a:r>
            <a:r>
              <a:rPr lang="en-US" sz="11200" dirty="0"/>
              <a:t>. A cursory look at creation.com shows that the creation/evolution debate has strong scientists with PhD's on both sides - no matter how much you quote the geneticist Theodosius Dobzhansky. The problem is the media can't decide on my behalf which cases are closed and which are open for debate. Saying the theory of evolution is a shut case and you shouldn't share the creationist point of view (regardless of how strong the debate might be raging in real life), is claiming that the media knows what is right and wrong.” </a:t>
            </a:r>
          </a:p>
          <a:p>
            <a:pPr fontAlgn="base"/>
            <a:r>
              <a:rPr lang="en-US" sz="11200" dirty="0"/>
              <a:t>A comment on News24’s website after a public editor column</a:t>
            </a:r>
            <a:r>
              <a:rPr lang="en-US" sz="11200" i="1" dirty="0"/>
              <a:t>, Fake news and the natural selection of ignorance </a:t>
            </a:r>
            <a:r>
              <a:rPr lang="en-US" sz="11200" dirty="0"/>
              <a:t>(2018/03/23, </a:t>
            </a:r>
            <a:r>
              <a:rPr lang="en-US" sz="11200" i="1" dirty="0"/>
              <a:t> </a:t>
            </a:r>
            <a:r>
              <a:rPr lang="en-US" sz="11200" dirty="0"/>
              <a:t>https://www.news24.com/Columnists/GeorgeClaassen/fake-news-and-the-natural-selection-of-ignorance-20180323</a:t>
            </a:r>
          </a:p>
          <a:p>
            <a:pPr marL="0" indent="0">
              <a:buNone/>
            </a:pPr>
            <a:endParaRPr lang="en-ZA" sz="9600" dirty="0"/>
          </a:p>
          <a:p>
            <a:r>
              <a:rPr lang="en-ZA" sz="9600" dirty="0"/>
              <a:t> </a:t>
            </a:r>
          </a:p>
        </p:txBody>
      </p:sp>
    </p:spTree>
    <p:extLst>
      <p:ext uri="{BB962C8B-B14F-4D97-AF65-F5344CB8AC3E}">
        <p14:creationId xmlns:p14="http://schemas.microsoft.com/office/powerpoint/2010/main" val="286014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762B-665A-4D80-AEB3-85E94E24CCBB}"/>
              </a:ext>
            </a:extLst>
          </p:cNvPr>
          <p:cNvSpPr>
            <a:spLocks noGrp="1"/>
          </p:cNvSpPr>
          <p:nvPr>
            <p:ph type="title"/>
          </p:nvPr>
        </p:nvSpPr>
        <p:spPr/>
        <p:txBody>
          <a:bodyPr/>
          <a:lstStyle/>
          <a:p>
            <a:r>
              <a:rPr lang="en-ZA" dirty="0"/>
              <a:t>Denialism on science, attacking the messenger: Climate change</a:t>
            </a:r>
          </a:p>
        </p:txBody>
      </p:sp>
      <p:pic>
        <p:nvPicPr>
          <p:cNvPr id="2050" name="Picture 2" descr="http://aidc.org.za/wp-content/uploads/2018/01/South_Africa_Cape_Town_Drought_69898.jpg-fee5b.jpg">
            <a:extLst>
              <a:ext uri="{FF2B5EF4-FFF2-40B4-BE49-F238E27FC236}">
                <a16:creationId xmlns:a16="http://schemas.microsoft.com/office/drawing/2014/main" id="{92E80C96-A088-41A2-9C67-213F5A00FE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0574" y="1825625"/>
            <a:ext cx="719085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9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1CDA-A131-429D-BA4C-8DACC9EFEC72}"/>
              </a:ext>
            </a:extLst>
          </p:cNvPr>
          <p:cNvSpPr>
            <a:spLocks noGrp="1"/>
          </p:cNvSpPr>
          <p:nvPr>
            <p:ph type="title"/>
          </p:nvPr>
        </p:nvSpPr>
        <p:spPr/>
        <p:txBody>
          <a:bodyPr/>
          <a:lstStyle/>
          <a:p>
            <a:r>
              <a:rPr lang="en-ZA" dirty="0"/>
              <a:t>Denialism on science, attacking the messenger: Climate change</a:t>
            </a:r>
          </a:p>
        </p:txBody>
      </p:sp>
      <p:sp>
        <p:nvSpPr>
          <p:cNvPr id="3" name="Content Placeholder 2">
            <a:extLst>
              <a:ext uri="{FF2B5EF4-FFF2-40B4-BE49-F238E27FC236}">
                <a16:creationId xmlns:a16="http://schemas.microsoft.com/office/drawing/2014/main" id="{D34B9F2F-39BD-4D65-8BFC-038879716B49}"/>
              </a:ext>
            </a:extLst>
          </p:cNvPr>
          <p:cNvSpPr>
            <a:spLocks noGrp="1"/>
          </p:cNvSpPr>
          <p:nvPr>
            <p:ph idx="1"/>
          </p:nvPr>
        </p:nvSpPr>
        <p:spPr>
          <a:xfrm>
            <a:off x="838200" y="1825625"/>
            <a:ext cx="10515600" cy="4351338"/>
          </a:xfrm>
        </p:spPr>
        <p:txBody>
          <a:bodyPr/>
          <a:lstStyle/>
          <a:p>
            <a:r>
              <a:rPr lang="en-ZA" dirty="0"/>
              <a:t>The water crisis in Cape Town and denialism by city’s inhabitants, politicians not trusting or believing scientists</a:t>
            </a:r>
          </a:p>
          <a:p>
            <a:r>
              <a:rPr lang="en-ZA" dirty="0"/>
              <a:t>IPCC’s warning in late 1990s that the Western Cape biosphere with its fynbos floral kingdom, will become semi-desert by 2050. </a:t>
            </a:r>
          </a:p>
          <a:p>
            <a:r>
              <a:rPr lang="en-ZA" dirty="0"/>
              <a:t>Journalists being blamed for scare-mongering about Day Zero</a:t>
            </a:r>
          </a:p>
          <a:p>
            <a:pPr marL="0" indent="0">
              <a:buNone/>
            </a:pPr>
            <a:r>
              <a:rPr lang="en-ZA" dirty="0"/>
              <a:t> </a:t>
            </a:r>
          </a:p>
        </p:txBody>
      </p:sp>
    </p:spTree>
    <p:extLst>
      <p:ext uri="{BB962C8B-B14F-4D97-AF65-F5344CB8AC3E}">
        <p14:creationId xmlns:p14="http://schemas.microsoft.com/office/powerpoint/2010/main" val="201226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282D-09F0-454C-9380-35BE3EDD05E4}"/>
              </a:ext>
            </a:extLst>
          </p:cNvPr>
          <p:cNvSpPr>
            <a:spLocks noGrp="1"/>
          </p:cNvSpPr>
          <p:nvPr>
            <p:ph type="title"/>
          </p:nvPr>
        </p:nvSpPr>
        <p:spPr/>
        <p:txBody>
          <a:bodyPr/>
          <a:lstStyle/>
          <a:p>
            <a:r>
              <a:rPr lang="en-ZA" dirty="0"/>
              <a:t>Denialism on science, attacking the messenger: quackery &amp; health </a:t>
            </a:r>
          </a:p>
        </p:txBody>
      </p:sp>
      <p:sp>
        <p:nvSpPr>
          <p:cNvPr id="3" name="Content Placeholder 2">
            <a:extLst>
              <a:ext uri="{FF2B5EF4-FFF2-40B4-BE49-F238E27FC236}">
                <a16:creationId xmlns:a16="http://schemas.microsoft.com/office/drawing/2014/main" id="{406DBB29-017B-4614-8A3E-B4F80577AE9F}"/>
              </a:ext>
            </a:extLst>
          </p:cNvPr>
          <p:cNvSpPr>
            <a:spLocks noGrp="1"/>
          </p:cNvSpPr>
          <p:nvPr>
            <p:ph idx="1"/>
          </p:nvPr>
        </p:nvSpPr>
        <p:spPr/>
        <p:txBody>
          <a:bodyPr/>
          <a:lstStyle/>
          <a:p>
            <a:r>
              <a:rPr lang="en-US" dirty="0"/>
              <a:t>Also for the record is the fact that Prof. </a:t>
            </a:r>
            <a:r>
              <a:rPr lang="en-US" dirty="0" err="1"/>
              <a:t>Claasen</a:t>
            </a:r>
            <a:r>
              <a:rPr lang="en-US" dirty="0"/>
              <a:t> (sic) , is the Director of the Centre for Science and Technology Mass Communication (CENSCOM), a spurious and new </a:t>
            </a:r>
            <a:r>
              <a:rPr lang="en-US" dirty="0" err="1"/>
              <a:t>organisation</a:t>
            </a:r>
            <a:r>
              <a:rPr lang="en-US" dirty="0"/>
              <a:t> established to influence the media to shun complementary and alternative medicine, and which is housed in the Department of Journalism in the Faculty of Arts and Social Sciences at Stellenbosch University. In November last year Prof. Claassen directed an International Summit to Counter Quackery, Pseudoscience and Fake News in Healthcare, which was a blatant smear campaign against the natural health industry.</a:t>
            </a:r>
          </a:p>
          <a:p>
            <a:r>
              <a:rPr lang="en-US" dirty="0"/>
              <a:t>Shame on you Claassen!</a:t>
            </a:r>
          </a:p>
          <a:p>
            <a:endParaRPr lang="en-ZA" dirty="0"/>
          </a:p>
        </p:txBody>
      </p:sp>
    </p:spTree>
    <p:extLst>
      <p:ext uri="{BB962C8B-B14F-4D97-AF65-F5344CB8AC3E}">
        <p14:creationId xmlns:p14="http://schemas.microsoft.com/office/powerpoint/2010/main" val="130817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1314F-2555-FEEB-E5A7-3BC454F6C2AE}"/>
              </a:ext>
            </a:extLst>
          </p:cNvPr>
          <p:cNvSpPr>
            <a:spLocks noGrp="1"/>
          </p:cNvSpPr>
          <p:nvPr>
            <p:ph type="title"/>
          </p:nvPr>
        </p:nvSpPr>
        <p:spPr/>
        <p:txBody>
          <a:bodyPr/>
          <a:lstStyle/>
          <a:p>
            <a:r>
              <a:rPr lang="en-US" dirty="0"/>
              <a:t>Refusing a platform to science denialists</a:t>
            </a:r>
            <a:endParaRPr lang="en-ZA" dirty="0"/>
          </a:p>
        </p:txBody>
      </p:sp>
      <p:sp>
        <p:nvSpPr>
          <p:cNvPr id="3" name="Content Placeholder 2">
            <a:extLst>
              <a:ext uri="{FF2B5EF4-FFF2-40B4-BE49-F238E27FC236}">
                <a16:creationId xmlns:a16="http://schemas.microsoft.com/office/drawing/2014/main" id="{745D1873-3F0C-8B92-EA78-BBAED5AF7741}"/>
              </a:ext>
            </a:extLst>
          </p:cNvPr>
          <p:cNvSpPr>
            <a:spLocks noGrp="1"/>
          </p:cNvSpPr>
          <p:nvPr>
            <p:ph idx="1"/>
          </p:nvPr>
        </p:nvSpPr>
        <p:spPr/>
        <p:txBody>
          <a:bodyPr>
            <a:normAutofit fontScale="92500" lnSpcReduction="20000"/>
          </a:bodyPr>
          <a:lstStyle/>
          <a:p>
            <a:r>
              <a:rPr lang="en-US" dirty="0" err="1"/>
              <a:t>GroundUp</a:t>
            </a:r>
            <a:r>
              <a:rPr lang="en-US" dirty="0"/>
              <a:t> vs Joseph Winer March 2020, finding by the South African Press Ombud, later confirmed by the Press Council’s Appeal Panel:</a:t>
            </a:r>
          </a:p>
          <a:p>
            <a:r>
              <a:rPr lang="en-US" b="0" i="0" dirty="0">
                <a:solidFill>
                  <a:srgbClr val="212529"/>
                </a:solidFill>
                <a:effectLst/>
              </a:rPr>
              <a:t>On 15 March 2019 </a:t>
            </a:r>
            <a:r>
              <a:rPr lang="en-US" b="0" i="0" dirty="0" err="1">
                <a:solidFill>
                  <a:srgbClr val="212529"/>
                </a:solidFill>
                <a:effectLst/>
              </a:rPr>
              <a:t>GroundUp</a:t>
            </a:r>
            <a:r>
              <a:rPr lang="en-US" b="0" i="0" dirty="0">
                <a:solidFill>
                  <a:srgbClr val="212529"/>
                </a:solidFill>
                <a:effectLst/>
              </a:rPr>
              <a:t> (“appellant”) published an article with the headline: </a:t>
            </a:r>
            <a:r>
              <a:rPr lang="en-US" b="0" i="1" dirty="0">
                <a:solidFill>
                  <a:srgbClr val="212529"/>
                </a:solidFill>
                <a:effectLst/>
              </a:rPr>
              <a:t>“Quack claims about oxygen treatment are dangerous.”</a:t>
            </a:r>
            <a:r>
              <a:rPr lang="en-US" b="0" i="0" dirty="0">
                <a:solidFill>
                  <a:srgbClr val="212529"/>
                </a:solidFill>
                <a:effectLst/>
              </a:rPr>
              <a:t> The sub-headline read: “</a:t>
            </a:r>
            <a:r>
              <a:rPr lang="en-US" b="0" i="1" dirty="0">
                <a:solidFill>
                  <a:srgbClr val="212529"/>
                </a:solidFill>
                <a:effectLst/>
              </a:rPr>
              <a:t>Hyperbaric oxygen therapy is used to cure ‘bends’ and treat several other conditions. But quacks are misleading the public about its use</a:t>
            </a:r>
            <a:r>
              <a:rPr lang="en-US" b="0" i="0" dirty="0">
                <a:solidFill>
                  <a:srgbClr val="212529"/>
                </a:solidFill>
                <a:effectLst/>
              </a:rPr>
              <a:t>.”</a:t>
            </a:r>
          </a:p>
          <a:p>
            <a:r>
              <a:rPr lang="en-US" dirty="0">
                <a:solidFill>
                  <a:srgbClr val="212529"/>
                </a:solidFill>
              </a:rPr>
              <a:t>The Press Ombud dismissed </a:t>
            </a:r>
            <a:r>
              <a:rPr lang="en-US" b="0" i="0" dirty="0">
                <a:solidFill>
                  <a:srgbClr val="212529"/>
                </a:solidFill>
                <a:effectLst/>
              </a:rPr>
              <a:t>the complaint by Winer that he did not get the right to reply (</a:t>
            </a:r>
            <a:r>
              <a:rPr lang="en-US" b="0" i="1" dirty="0" err="1">
                <a:solidFill>
                  <a:srgbClr val="212529"/>
                </a:solidFill>
                <a:effectLst/>
              </a:rPr>
              <a:t>audi</a:t>
            </a:r>
            <a:r>
              <a:rPr lang="en-US" b="0" i="1" dirty="0">
                <a:solidFill>
                  <a:srgbClr val="212529"/>
                </a:solidFill>
                <a:effectLst/>
              </a:rPr>
              <a:t> alteram partem</a:t>
            </a:r>
            <a:r>
              <a:rPr lang="en-US" b="0" i="0" dirty="0">
                <a:solidFill>
                  <a:srgbClr val="212529"/>
                </a:solidFill>
                <a:effectLst/>
              </a:rPr>
              <a:t>): the grounds for dismissal were that the article was based on accepted science and  science reporting does not need to provide a platform when science denialism is clearly at stake; secondly, that </a:t>
            </a:r>
            <a:r>
              <a:rPr lang="en-US" b="0" i="0" dirty="0" err="1">
                <a:solidFill>
                  <a:srgbClr val="212529"/>
                </a:solidFill>
                <a:effectLst/>
              </a:rPr>
              <a:t>GroundUp</a:t>
            </a:r>
            <a:r>
              <a:rPr lang="en-US" b="0" i="0" dirty="0">
                <a:solidFill>
                  <a:srgbClr val="212529"/>
                </a:solidFill>
                <a:effectLst/>
              </a:rPr>
              <a:t> had taken the data from the respondent’s own website.</a:t>
            </a:r>
          </a:p>
        </p:txBody>
      </p:sp>
    </p:spTree>
    <p:extLst>
      <p:ext uri="{BB962C8B-B14F-4D97-AF65-F5344CB8AC3E}">
        <p14:creationId xmlns:p14="http://schemas.microsoft.com/office/powerpoint/2010/main" val="229413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57C6-76E4-AE77-FEDE-1D7E233FDE5B}"/>
              </a:ext>
            </a:extLst>
          </p:cNvPr>
          <p:cNvSpPr>
            <a:spLocks noGrp="1"/>
          </p:cNvSpPr>
          <p:nvPr>
            <p:ph type="title"/>
          </p:nvPr>
        </p:nvSpPr>
        <p:spPr/>
        <p:txBody>
          <a:bodyPr/>
          <a:lstStyle/>
          <a:p>
            <a:r>
              <a:rPr lang="en-US" dirty="0"/>
              <a:t>Refusing a platform to science denialists</a:t>
            </a:r>
            <a:endParaRPr lang="en-ZA" dirty="0"/>
          </a:p>
        </p:txBody>
      </p:sp>
      <p:sp>
        <p:nvSpPr>
          <p:cNvPr id="3" name="Content Placeholder 2">
            <a:extLst>
              <a:ext uri="{FF2B5EF4-FFF2-40B4-BE49-F238E27FC236}">
                <a16:creationId xmlns:a16="http://schemas.microsoft.com/office/drawing/2014/main" id="{EF3568FA-AF07-4021-4785-A8D027D12CEC}"/>
              </a:ext>
            </a:extLst>
          </p:cNvPr>
          <p:cNvSpPr>
            <a:spLocks noGrp="1"/>
          </p:cNvSpPr>
          <p:nvPr>
            <p:ph idx="1"/>
          </p:nvPr>
        </p:nvSpPr>
        <p:spPr/>
        <p:txBody>
          <a:bodyPr>
            <a:normAutofit fontScale="85000" lnSpcReduction="20000"/>
          </a:bodyPr>
          <a:lstStyle/>
          <a:p>
            <a:r>
              <a:rPr lang="en-US" dirty="0">
                <a:solidFill>
                  <a:srgbClr val="212529"/>
                </a:solidFill>
                <a:latin typeface="Roboto" panose="02000000000000000000" pitchFamily="2" charset="0"/>
              </a:rPr>
              <a:t>This principle not to give science denialists with regard to Covid-19 a platform to spread conspiracy theories and fake news about Covid-19, was consistently applied by News24.</a:t>
            </a:r>
          </a:p>
          <a:p>
            <a:r>
              <a:rPr lang="en-US" dirty="0">
                <a:solidFill>
                  <a:srgbClr val="212529"/>
                </a:solidFill>
                <a:latin typeface="Roboto" panose="02000000000000000000" pitchFamily="2" charset="0"/>
              </a:rPr>
              <a:t>The same with regard to climate denialists:</a:t>
            </a:r>
          </a:p>
          <a:p>
            <a:r>
              <a:rPr lang="en-US" dirty="0">
                <a:solidFill>
                  <a:srgbClr val="242424"/>
                </a:solidFill>
                <a:latin typeface="Segoe UI" panose="020B0502040204020203" pitchFamily="34" charset="0"/>
              </a:rPr>
              <a:t>“</a:t>
            </a:r>
            <a:r>
              <a:rPr lang="en-US" b="0" i="0" dirty="0">
                <a:solidFill>
                  <a:srgbClr val="242424"/>
                </a:solidFill>
                <a:effectLst/>
                <a:latin typeface="Segoe UI" panose="020B0502040204020203" pitchFamily="34" charset="0"/>
              </a:rPr>
              <a:t>I am also very interested to see your increasing coverage of Climate</a:t>
            </a:r>
            <a:br>
              <a:rPr lang="en-US" dirty="0"/>
            </a:br>
            <a:r>
              <a:rPr lang="en-US" b="0" i="0" dirty="0">
                <a:solidFill>
                  <a:srgbClr val="242424"/>
                </a:solidFill>
                <a:effectLst/>
                <a:latin typeface="Segoe UI" panose="020B0502040204020203" pitchFamily="34" charset="0"/>
              </a:rPr>
              <a:t>Change and your support for Renewable energy at the expense of fossil</a:t>
            </a:r>
            <a:br>
              <a:rPr lang="en-US" dirty="0"/>
            </a:br>
            <a:r>
              <a:rPr lang="en-US" b="0" i="0" dirty="0">
                <a:solidFill>
                  <a:srgbClr val="242424"/>
                </a:solidFill>
                <a:effectLst/>
                <a:latin typeface="Segoe UI" panose="020B0502040204020203" pitchFamily="34" charset="0"/>
              </a:rPr>
              <a:t>fuels. I hope you apply the same rules of evidence regarding the</a:t>
            </a:r>
            <a:br>
              <a:rPr lang="en-US" dirty="0"/>
            </a:br>
            <a:r>
              <a:rPr lang="en-US" b="0" i="0" dirty="0">
                <a:solidFill>
                  <a:srgbClr val="242424"/>
                </a:solidFill>
                <a:effectLst/>
                <a:latin typeface="Segoe UI" panose="020B0502040204020203" pitchFamily="34" charset="0"/>
              </a:rPr>
              <a:t>articles you publish on this subject. Or are you just going to keep</a:t>
            </a:r>
            <a:br>
              <a:rPr lang="en-US" dirty="0"/>
            </a:br>
            <a:r>
              <a:rPr lang="en-US" b="0" i="0" dirty="0">
                <a:solidFill>
                  <a:srgbClr val="242424"/>
                </a:solidFill>
                <a:effectLst/>
                <a:latin typeface="Segoe UI" panose="020B0502040204020203" pitchFamily="34" charset="0"/>
              </a:rPr>
              <a:t>pushing the Climate Alarmism narrative regardless of the real evidence</a:t>
            </a:r>
            <a:br>
              <a:rPr lang="en-US" dirty="0"/>
            </a:br>
            <a:r>
              <a:rPr lang="en-US" b="0" i="0" dirty="0">
                <a:solidFill>
                  <a:srgbClr val="242424"/>
                </a:solidFill>
                <a:effectLst/>
                <a:latin typeface="Segoe UI" panose="020B0502040204020203" pitchFamily="34" charset="0"/>
              </a:rPr>
              <a:t>that the increase in anthropogenic CO2 is miniscule and is not dangerous</a:t>
            </a:r>
            <a:br>
              <a:rPr lang="en-US" dirty="0"/>
            </a:br>
            <a:r>
              <a:rPr lang="en-US" b="0" i="0" dirty="0">
                <a:solidFill>
                  <a:srgbClr val="242424"/>
                </a:solidFill>
                <a:effectLst/>
                <a:latin typeface="Segoe UI" panose="020B0502040204020203" pitchFamily="34" charset="0"/>
              </a:rPr>
              <a:t>but is in fact beneficial to plants and people. Also that there is no</a:t>
            </a:r>
            <a:br>
              <a:rPr lang="en-US" dirty="0"/>
            </a:br>
            <a:r>
              <a:rPr lang="en-US" b="0" i="0" dirty="0">
                <a:solidFill>
                  <a:srgbClr val="242424"/>
                </a:solidFill>
                <a:effectLst/>
                <a:latin typeface="Segoe UI" panose="020B0502040204020203" pitchFamily="34" charset="0"/>
              </a:rPr>
              <a:t>evidence whatsoever that it is responsible for global warming or that it</a:t>
            </a:r>
            <a:br>
              <a:rPr lang="en-US" dirty="0"/>
            </a:br>
            <a:r>
              <a:rPr lang="en-US" b="0" i="0" dirty="0">
                <a:solidFill>
                  <a:srgbClr val="242424"/>
                </a:solidFill>
                <a:effectLst/>
                <a:latin typeface="Segoe UI" panose="020B0502040204020203" pitchFamily="34" charset="0"/>
              </a:rPr>
              <a:t>creates adverse weather events.”</a:t>
            </a:r>
            <a:r>
              <a:rPr lang="en-US" dirty="0">
                <a:solidFill>
                  <a:srgbClr val="212529"/>
                </a:solidFill>
                <a:latin typeface="Roboto" panose="02000000000000000000" pitchFamily="2" charset="0"/>
              </a:rPr>
              <a:t> (email to me and editor-in-chief by News24 reader, 25 May 2023). </a:t>
            </a:r>
            <a:endParaRPr lang="en-US" b="0" i="0" dirty="0">
              <a:solidFill>
                <a:srgbClr val="212529"/>
              </a:solidFill>
              <a:effectLst/>
              <a:latin typeface="Roboto" panose="02000000000000000000" pitchFamily="2" charset="0"/>
            </a:endParaRPr>
          </a:p>
          <a:p>
            <a:endParaRPr lang="en-ZA" dirty="0"/>
          </a:p>
        </p:txBody>
      </p:sp>
    </p:spTree>
    <p:extLst>
      <p:ext uri="{BB962C8B-B14F-4D97-AF65-F5344CB8AC3E}">
        <p14:creationId xmlns:p14="http://schemas.microsoft.com/office/powerpoint/2010/main" val="325198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in front of a book shelf&#10;&#10;Description generated with high confidence">
            <a:extLst>
              <a:ext uri="{FF2B5EF4-FFF2-40B4-BE49-F238E27FC236}">
                <a16:creationId xmlns:a16="http://schemas.microsoft.com/office/drawing/2014/main" id="{1F59B461-41B8-4C59-AC72-16B1E51630A8}"/>
              </a:ext>
            </a:extLst>
          </p:cNvPr>
          <p:cNvPicPr>
            <a:picLocks noChangeAspect="1"/>
          </p:cNvPicPr>
          <p:nvPr/>
        </p:nvPicPr>
        <p:blipFill rotWithShape="1">
          <a:blip r:embed="rId2">
            <a:extLst>
              <a:ext uri="{28A0092B-C50C-407E-A947-70E740481C1C}">
                <a14:useLocalDpi xmlns:a14="http://schemas.microsoft.com/office/drawing/2010/main" val="0"/>
              </a:ext>
            </a:extLst>
          </a:blip>
          <a:srcRect l="16902" r="1404" b="1"/>
          <a:stretch/>
        </p:blipFill>
        <p:spPr>
          <a:xfrm>
            <a:off x="5120640" y="1904281"/>
            <a:ext cx="6233160" cy="4272681"/>
          </a:xfrm>
          <a:prstGeom prst="rect">
            <a:avLst/>
          </a:prstGeom>
        </p:spPr>
      </p:pic>
      <p:sp>
        <p:nvSpPr>
          <p:cNvPr id="2" name="Title 1">
            <a:extLst>
              <a:ext uri="{FF2B5EF4-FFF2-40B4-BE49-F238E27FC236}">
                <a16:creationId xmlns:a16="http://schemas.microsoft.com/office/drawing/2014/main" id="{76273B5A-2549-4CC4-A2F0-1B0A80E4A2B7}"/>
              </a:ext>
            </a:extLst>
          </p:cNvPr>
          <p:cNvSpPr>
            <a:spLocks noGrp="1"/>
          </p:cNvSpPr>
          <p:nvPr>
            <p:ph type="title"/>
          </p:nvPr>
        </p:nvSpPr>
        <p:spPr>
          <a:xfrm>
            <a:off x="838200" y="365125"/>
            <a:ext cx="10515600" cy="1325563"/>
          </a:xfrm>
        </p:spPr>
        <p:txBody>
          <a:bodyPr>
            <a:normAutofit/>
          </a:bodyPr>
          <a:lstStyle/>
          <a:p>
            <a:r>
              <a:rPr lang="en-ZA" dirty="0"/>
              <a:t>The media holding up a ‘dirty mirror’ of science</a:t>
            </a:r>
          </a:p>
        </p:txBody>
      </p:sp>
      <p:sp>
        <p:nvSpPr>
          <p:cNvPr id="3" name="Content Placeholder 2">
            <a:extLst>
              <a:ext uri="{FF2B5EF4-FFF2-40B4-BE49-F238E27FC236}">
                <a16:creationId xmlns:a16="http://schemas.microsoft.com/office/drawing/2014/main" id="{B91B6693-9664-4690-B6BB-E55F63DC0CAB}"/>
              </a:ext>
            </a:extLst>
          </p:cNvPr>
          <p:cNvSpPr>
            <a:spLocks noGrp="1"/>
          </p:cNvSpPr>
          <p:nvPr>
            <p:ph idx="1"/>
          </p:nvPr>
        </p:nvSpPr>
        <p:spPr>
          <a:xfrm>
            <a:off x="838200" y="1825625"/>
            <a:ext cx="3797807" cy="4351338"/>
          </a:xfrm>
        </p:spPr>
        <p:txBody>
          <a:bodyPr>
            <a:normAutofit/>
          </a:bodyPr>
          <a:lstStyle/>
          <a:p>
            <a:r>
              <a:rPr lang="en-GB" dirty="0"/>
              <a:t>From the perceptive of scientists, “There has thus arisen a view of the media as a ‘dirty mirror’ held up to science, an opaque lens unable adequately to reflect and filter scientific facts.” – </a:t>
            </a:r>
            <a:r>
              <a:rPr lang="en-GB" dirty="0" err="1"/>
              <a:t>Massimiano</a:t>
            </a:r>
            <a:r>
              <a:rPr lang="en-GB" dirty="0"/>
              <a:t> </a:t>
            </a:r>
            <a:r>
              <a:rPr lang="en-GB" dirty="0" err="1"/>
              <a:t>Bucchi</a:t>
            </a:r>
            <a:endParaRPr lang="en-GB" dirty="0"/>
          </a:p>
          <a:p>
            <a:pPr marL="0" indent="0">
              <a:buNone/>
            </a:pPr>
            <a:endParaRPr lang="en-ZA" sz="2000" dirty="0"/>
          </a:p>
        </p:txBody>
      </p:sp>
    </p:spTree>
    <p:extLst>
      <p:ext uri="{BB962C8B-B14F-4D97-AF65-F5344CB8AC3E}">
        <p14:creationId xmlns:p14="http://schemas.microsoft.com/office/powerpoint/2010/main" val="429448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6390</TotalTime>
  <Words>1989</Words>
  <Application>Microsoft Office PowerPoint</Application>
  <PresentationFormat>Widescreen</PresentationFormat>
  <Paragraphs>74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Freight Text W01</vt:lpstr>
      <vt:lpstr>Roboto</vt:lpstr>
      <vt:lpstr>Segoe UI</vt:lpstr>
      <vt:lpstr>Office Theme</vt:lpstr>
      <vt:lpstr>Threats to and intimidation of journalists  - George Claassen Public editor, News24 &amp; Media24</vt:lpstr>
      <vt:lpstr>South African Constitution of 1996</vt:lpstr>
      <vt:lpstr>Private prosecution of News24 legal journalist Karyn Maughan</vt:lpstr>
      <vt:lpstr>Rwanda: death of journalist John Williams Ntwali</vt:lpstr>
      <vt:lpstr>Death of John Williams Ntwali</vt:lpstr>
      <vt:lpstr>The SABC 8</vt:lpstr>
      <vt:lpstr>SABC 8</vt:lpstr>
      <vt:lpstr>The SABC 8</vt:lpstr>
      <vt:lpstr>Moetseneng’s aspiration to SA Presidency</vt:lpstr>
      <vt:lpstr>Attacks &amp; intimidation of SA journalists (2023)</vt:lpstr>
      <vt:lpstr>Attacks &amp; intimidation of SA journalists (2023)</vt:lpstr>
      <vt:lpstr>Attacking the messenger</vt:lpstr>
      <vt:lpstr>South African polemics challenging the media ombudsman, public editor, standards editor</vt:lpstr>
      <vt:lpstr>Personal attacks on media ombudsman, public editor, standards editor </vt:lpstr>
      <vt:lpstr>Personal attacks on media ombudsman, public editor, standards editor </vt:lpstr>
      <vt:lpstr>Denialism on science, attacking the messenger: Covid-19, climate change, evolution &amp; creationism</vt:lpstr>
      <vt:lpstr>Denialism on science, attacking the messenger: Climate change</vt:lpstr>
      <vt:lpstr>Denialism on science, attacking the messenger: Climate change</vt:lpstr>
      <vt:lpstr>Denialism on science, attacking the messenger: quackery &amp; health </vt:lpstr>
      <vt:lpstr>Refusing a platform to science denialists</vt:lpstr>
      <vt:lpstr>Refusing a platform to science denialists</vt:lpstr>
      <vt:lpstr>The media holding up a ‘dirty mirror’ of 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session Managing abuse and intolerance in an increasingly polarised world Sally Begbie (SBS Corporation, Australia), George Claassen (M24, South-Africa), Panneerselvan Anypuram (The Hindu, India)</dc:title>
  <dc:creator>GN Claassen</dc:creator>
  <cp:lastModifiedBy>George Claassen</cp:lastModifiedBy>
  <cp:revision>97</cp:revision>
  <dcterms:created xsi:type="dcterms:W3CDTF">2018-05-31T07:19:24Z</dcterms:created>
  <dcterms:modified xsi:type="dcterms:W3CDTF">2023-05-31T09:00:28Z</dcterms:modified>
</cp:coreProperties>
</file>