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Lora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Lora-regular.fntdata"/><Relationship Id="rId21" Type="http://schemas.openxmlformats.org/officeDocument/2006/relationships/slide" Target="slides/slide16.xml"/><Relationship Id="rId24" Type="http://schemas.openxmlformats.org/officeDocument/2006/relationships/font" Target="fonts/Lora-italic.fntdata"/><Relationship Id="rId23" Type="http://schemas.openxmlformats.org/officeDocument/2006/relationships/font" Target="fonts/Lor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or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4d7bb339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4d7bb339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d7bb3393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4d7bb3393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d7bb3393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d7bb3393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d7bb33932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4d7bb33932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4bc78bb484_0_1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4bc78bb484_0_1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4bc78bb484_0_1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4bc78bb484_0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bc78bb484_0_1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bc78bb484_0_1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bc78bb484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bc78bb484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4d7bb3393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4d7bb3393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4d7bb3393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4d7bb3393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4d7bb3393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4d7bb3393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d7bb3393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d7bb3393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d7bb33932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d7bb33932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4d7bb33932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4d7bb33932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d7bb33932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4d7bb33932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rgbClr val="0C343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jussi.latvala@gtc.ox.ac.uk" TargetMode="External"/><Relationship Id="rId4" Type="http://schemas.openxmlformats.org/officeDocument/2006/relationships/hyperlink" Target="mailto:jussi.latvala@yle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Cambria"/>
                <a:ea typeface="Cambria"/>
                <a:cs typeface="Cambria"/>
                <a:sym typeface="Cambria"/>
              </a:rPr>
              <a:t>Journalistic Transparency &amp; Trust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10450" y="3182335"/>
            <a:ext cx="8123100" cy="11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fi" sz="164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Jussi Latvala</a:t>
            </a:r>
            <a:endParaRPr sz="164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fi" sz="164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Journalist Fellow, Reuters Institute for the Study of Journalism</a:t>
            </a:r>
            <a:endParaRPr sz="164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fi" sz="164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Producer, Yle, The Finnish Public Broadcaster</a:t>
            </a:r>
            <a:endParaRPr sz="164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64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fi" sz="164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jussi.latvala@yle.fi</a:t>
            </a:r>
            <a:endParaRPr sz="164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300" y="581025"/>
            <a:ext cx="6629400" cy="398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latin typeface="Cambria"/>
                <a:ea typeface="Cambria"/>
                <a:cs typeface="Cambria"/>
                <a:sym typeface="Cambria"/>
              </a:rPr>
              <a:t>Transparency in practice?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Explaining why and how you did your reporting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Data journalism methodology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Providing additional information: recordings of your interviews, transcriptions, hyperlinks, datasets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Background information about the author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Inviting members of the public to the editorial meetings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Etc…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4387">
            <a:off x="107475" y="177649"/>
            <a:ext cx="4751024" cy="219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1129">
            <a:off x="1097150" y="1474150"/>
            <a:ext cx="7825824" cy="29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10002">
            <a:off x="953352" y="-473931"/>
            <a:ext cx="2714577" cy="5876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1417">
            <a:off x="3853851" y="1559508"/>
            <a:ext cx="4683196" cy="2773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3412">
            <a:off x="311698" y="445024"/>
            <a:ext cx="6303749" cy="372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68678">
            <a:off x="3377349" y="1703149"/>
            <a:ext cx="5454950" cy="29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4829">
            <a:off x="689837" y="222512"/>
            <a:ext cx="4688562" cy="469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7194">
            <a:off x="1278450" y="3167849"/>
            <a:ext cx="7200423" cy="9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017725"/>
            <a:ext cx="8420100" cy="35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</a:t>
            </a: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ournalistic transparency can increase trust from the audience.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When journalists are transparent about their sources, methods of gathering information, and potential biases, it helps to build credibility and trust with the audience.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By promoting transparency, journalists can enhance their relationship with the audience and strengthen trust in their work.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143500" y="4189750"/>
            <a:ext cx="316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Source: Chat GPT, May 25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4124500" y="3220700"/>
            <a:ext cx="4618800" cy="20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i" sz="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Koliska, Michael. "Trust and Journalistic Transparency Online." Journalism Studies (London, England) 23.12 (2022): 1488-509.</a:t>
            </a:r>
            <a:endParaRPr sz="1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00" y="1666750"/>
            <a:ext cx="8342600" cy="1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/>
          <p:nvPr/>
        </p:nvSpPr>
        <p:spPr>
          <a:xfrm>
            <a:off x="5698300" y="2173958"/>
            <a:ext cx="1988050" cy="56825"/>
          </a:xfrm>
          <a:custGeom>
            <a:rect b="b" l="l" r="r" t="t"/>
            <a:pathLst>
              <a:path extrusionOk="0" h="2273" w="79522">
                <a:moveTo>
                  <a:pt x="0" y="2273"/>
                </a:moveTo>
                <a:cubicBezTo>
                  <a:pt x="26149" y="-2082"/>
                  <a:pt x="53013" y="1348"/>
                  <a:pt x="79522" y="1348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Google Shape;123;p22"/>
          <p:cNvSpPr/>
          <p:nvPr/>
        </p:nvSpPr>
        <p:spPr>
          <a:xfrm>
            <a:off x="5779225" y="2747757"/>
            <a:ext cx="1803100" cy="26275"/>
          </a:xfrm>
          <a:custGeom>
            <a:rect b="b" l="l" r="r" t="t"/>
            <a:pathLst>
              <a:path extrusionOk="0" h="1051" w="72124">
                <a:moveTo>
                  <a:pt x="0" y="1051"/>
                </a:moveTo>
                <a:cubicBezTo>
                  <a:pt x="23959" y="-944"/>
                  <a:pt x="48082" y="589"/>
                  <a:pt x="72124" y="589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latin typeface="Cambria"/>
                <a:ea typeface="Cambria"/>
                <a:cs typeface="Cambria"/>
                <a:sym typeface="Cambria"/>
              </a:rPr>
              <a:t>Why doesn’t it work?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360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lang="fi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Perceived dishonesty is not solvable by more information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lang="fi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Majority of the public is not interested in how the sausage is made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lang="fi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Making transparency engaging is not easy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lang="fi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Should we even want it…?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lang="fi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Transparency vs. trust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/>
        </p:nvSpPr>
        <p:spPr>
          <a:xfrm>
            <a:off x="283175" y="330875"/>
            <a:ext cx="83448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Trust is a psychological state comprising the intentions to accept vulnerability based on positive expectations of a trustee’s future actions, which cannot be controlled by the trustor.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3812900" y="1301875"/>
            <a:ext cx="5208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(Mayer et al., 1995; Rousseau et al. 1998)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388125" y="2294550"/>
            <a:ext cx="6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4"/>
          <p:cNvSpPr txBox="1"/>
          <p:nvPr/>
        </p:nvSpPr>
        <p:spPr>
          <a:xfrm>
            <a:off x="283175" y="1785900"/>
            <a:ext cx="81885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Trust is the willingness of the audience to be vulnerable to news content based on the expectation that the media will perform in a satisfactory manner.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3812900" y="2418375"/>
            <a:ext cx="4117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(Hanitzsch et al. 2018)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332825" y="3105725"/>
            <a:ext cx="80892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Trust in news media is the individual’s willingness to be vulnerable to media objects, based on the expectation that they will perform a) satisfactorily for the individual and/or b) according to the dominant norms and values in society (i.e. democratic media functions)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>
            <a:off x="3812900" y="4472525"/>
            <a:ext cx="145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(Fawzi et al. 2021)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75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Trust is being comfy with not being in charge while hoping that nothing bad will happen.</a:t>
            </a:r>
            <a:endParaRPr sz="375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5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5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6940750" y="3002325"/>
            <a:ext cx="2979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900">
                <a:latin typeface="Comic Sans MS"/>
                <a:ea typeface="Comic Sans MS"/>
                <a:cs typeface="Comic Sans MS"/>
                <a:sym typeface="Comic Sans MS"/>
              </a:rPr>
              <a:t>=)</a:t>
            </a:r>
            <a:endParaRPr sz="2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775" y="166738"/>
            <a:ext cx="6601526" cy="48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4">
            <a:alphaModFix/>
          </a:blip>
          <a:srcRect b="680" l="39263" r="7440" t="670"/>
          <a:stretch/>
        </p:blipFill>
        <p:spPr>
          <a:xfrm>
            <a:off x="-462349" y="615500"/>
            <a:ext cx="2873352" cy="391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latin typeface="Cambria"/>
                <a:ea typeface="Cambria"/>
                <a:cs typeface="Cambria"/>
                <a:sym typeface="Cambria"/>
              </a:rPr>
              <a:t>Transparency going forward?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Moral obligation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Accountability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Secondary trust-impact?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Risks of transparency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To what extent is trust in news based on what journalists do?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What level of trust is ideal?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360000" y="2103225"/>
            <a:ext cx="42120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Reading recommendations: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Michael Karlsson: </a:t>
            </a:r>
            <a:r>
              <a:rPr lang="fi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Transparency and Journalism: A Critical Appraisal of a Disruptive Norm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Hugo Mercier:</a:t>
            </a:r>
            <a:r>
              <a:rPr lang="fi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Not Born Yesterday: The Science of Who We Trust and What We Believe</a:t>
            </a:r>
            <a:endParaRPr sz="1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4704600" y="2518875"/>
            <a:ext cx="41277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My project will be published by the Reuters Institute this summer</a:t>
            </a:r>
            <a:endParaRPr sz="1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jussi.latvala@gtc.ox.ac.uk</a:t>
            </a:r>
            <a:r>
              <a:rPr lang="fi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(till end of June)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jussi.latvala@yle.fi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