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1" r:id="rId2"/>
    <p:sldId id="276" r:id="rId3"/>
    <p:sldId id="258" r:id="rId4"/>
    <p:sldId id="259" r:id="rId5"/>
    <p:sldId id="273" r:id="rId6"/>
    <p:sldId id="260" r:id="rId7"/>
    <p:sldId id="261" r:id="rId8"/>
    <p:sldId id="262" r:id="rId9"/>
    <p:sldId id="267" r:id="rId10"/>
    <p:sldId id="272" r:id="rId11"/>
    <p:sldId id="269" r:id="rId12"/>
    <p:sldId id="275" r:id="rId13"/>
    <p:sldId id="264" r:id="rId14"/>
    <p:sldId id="277" r:id="rId15"/>
    <p:sldId id="265" r:id="rId16"/>
    <p:sldId id="278" r:id="rId17"/>
    <p:sldId id="279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05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1"/>
    <p:restoredTop sz="62500"/>
  </p:normalViewPr>
  <p:slideViewPr>
    <p:cSldViewPr snapToGrid="0">
      <p:cViewPr varScale="1">
        <p:scale>
          <a:sx n="67" d="100"/>
          <a:sy n="67" d="100"/>
        </p:scale>
        <p:origin x="12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0E36E-CBA1-5642-9F64-81B2A1CCCF37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35C39-293D-A14E-A9CF-EDF87C7BD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591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800" b="0" i="0" u="none" strike="noStrike" dirty="0">
              <a:solidFill>
                <a:srgbClr val="0D0D0D"/>
              </a:solidFill>
              <a:effectLst/>
              <a:latin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828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556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800" b="0" i="1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lang="fr-CA" sz="1800" b="0" i="1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1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you</a:t>
            </a:r>
            <a:r>
              <a:rPr lang="fr-CA" sz="1800" b="0" i="1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1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don’t</a:t>
            </a:r>
            <a:r>
              <a:rPr lang="fr-CA" sz="1800" b="0" i="1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know, </a:t>
            </a:r>
            <a:r>
              <a:rPr lang="fr-CA" sz="1800" b="0" i="1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won’t</a:t>
            </a:r>
            <a:r>
              <a:rPr lang="fr-CA" sz="1800" b="0" i="1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1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hurt</a:t>
            </a:r>
            <a:r>
              <a:rPr lang="fr-CA" sz="1800" b="0" i="1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1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you</a:t>
            </a:r>
            <a:r>
              <a:rPr lang="fr-CA" sz="1800" b="0" i="1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…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so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say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…</a:t>
            </a:r>
          </a:p>
          <a:p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It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may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be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true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about a lot of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things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which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I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won’t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elaborate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here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, but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it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is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certainly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not the case if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we’re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talking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about AI.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588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Even Canadian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novelist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Margaret Atwood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would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agree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even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though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her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novel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dates back to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almost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25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years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when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AI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was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not part of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our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reality…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577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may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have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noticed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that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it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wasn't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the real me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talking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to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you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this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video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. I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created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my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avatar (in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just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a few minutes)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with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an iPhone and the HEYGEN app, and gave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him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a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text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to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read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to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you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which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you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heard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. Apart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from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the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fact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that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he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speaks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much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better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English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than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I do,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it's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pretty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amazing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especially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for people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who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don't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suspect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that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AI can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create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this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kind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of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video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. And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there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are a lot of </a:t>
            </a:r>
            <a:r>
              <a:rPr lang="fr-CA" sz="12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them</a:t>
            </a:r>
            <a:r>
              <a:rPr lang="fr-CA" sz="12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.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062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spcBef>
                <a:spcPts val="1500"/>
              </a:spcBef>
              <a:spcAft>
                <a:spcPts val="1500"/>
              </a:spcAft>
              <a:buFont typeface="+mj-lt"/>
              <a:buNone/>
            </a:pP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Oh yes, the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words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you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heard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were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also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produced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by the AI. I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submitted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this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prompt, in French, to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ChatGPT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:</a:t>
            </a:r>
          </a:p>
          <a:p>
            <a:pPr marL="457200" indent="0" rtl="0">
              <a:spcBef>
                <a:spcPts val="1500"/>
              </a:spcBef>
              <a:spcAft>
                <a:spcPts val="0"/>
              </a:spcAft>
              <a:buFont typeface="+mj-lt"/>
              <a:buNone/>
            </a:pPr>
            <a:r>
              <a:rPr lang="fr-CA" sz="1800" b="0" i="1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Tu animes une conférence sous le thème Dis/</a:t>
            </a:r>
            <a:r>
              <a:rPr lang="fr-CA" sz="1800" b="0" i="1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misinformation</a:t>
            </a:r>
            <a:r>
              <a:rPr lang="fr-CA" sz="1800" b="0" i="1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</a:t>
            </a:r>
            <a:r>
              <a:rPr lang="fr-CA" sz="1800" b="0" i="1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manipulated</a:t>
            </a:r>
            <a:r>
              <a:rPr lang="fr-CA" sz="1800" b="0" i="1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photos, AI challenges for </a:t>
            </a:r>
            <a:r>
              <a:rPr lang="fr-CA" sz="1800" b="0" i="1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ombuds</a:t>
            </a:r>
            <a:r>
              <a:rPr lang="fr-CA" sz="1800" b="0" i="1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and standards editors. Écris une présentation d'introduction.</a:t>
            </a:r>
            <a:endParaRPr lang="fr-CA" sz="5400" b="0" dirty="0">
              <a:effectLst/>
              <a:highlight>
                <a:srgbClr val="FFFFFF"/>
              </a:highlight>
            </a:endParaRPr>
          </a:p>
          <a:p>
            <a:br>
              <a:rPr lang="fr-CA" sz="5400" dirty="0"/>
            </a:br>
            <a:endParaRPr lang="fr-FR" sz="4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478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spcBef>
                <a:spcPts val="1500"/>
              </a:spcBef>
              <a:spcAft>
                <a:spcPts val="1500"/>
              </a:spcAft>
              <a:buFont typeface="+mj-lt"/>
              <a:buNone/>
            </a:pP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What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you've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heard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from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my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clone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is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99%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what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Chat GPT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proposed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to me. Of course, like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any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good ombudsman and ex-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journalist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I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reread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them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and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asked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Chat GPT to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make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a few minor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adjustments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:</a:t>
            </a:r>
          </a:p>
          <a:p>
            <a:pPr marL="457200" rtl="0">
              <a:spcBef>
                <a:spcPts val="1500"/>
              </a:spcBef>
              <a:spcAft>
                <a:spcPts val="0"/>
              </a:spcAft>
            </a:pPr>
            <a:r>
              <a:rPr lang="fr-CA" sz="1800" b="0" i="1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Précise que tu t'appelles Pierre Champoux et que tu es ombudsman des Services français de CBC/Radio-Canada.</a:t>
            </a:r>
            <a:endParaRPr lang="fr-CA" b="0" dirty="0">
              <a:effectLst/>
              <a:highlight>
                <a:srgbClr val="FFFFFF"/>
              </a:highlight>
            </a:endParaRPr>
          </a:p>
          <a:p>
            <a:pPr marL="457200" rtl="0">
              <a:spcBef>
                <a:spcPts val="0"/>
              </a:spcBef>
              <a:spcAft>
                <a:spcPts val="0"/>
              </a:spcAft>
            </a:pPr>
            <a:r>
              <a:rPr lang="fr-CA" sz="1800" b="0" i="1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Change le mot médiateur pour ombudsman.</a:t>
            </a:r>
            <a:endParaRPr lang="fr-CA" b="0" dirty="0">
              <a:effectLst/>
              <a:highlight>
                <a:srgbClr val="FFFFFF"/>
              </a:highlight>
            </a:endParaRPr>
          </a:p>
          <a:p>
            <a:pPr marL="457200" rtl="0">
              <a:spcBef>
                <a:spcPts val="0"/>
              </a:spcBef>
              <a:spcAft>
                <a:spcPts val="0"/>
              </a:spcAft>
            </a:pP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In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fact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the first version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supplied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was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excellent.</a:t>
            </a:r>
            <a:endParaRPr lang="fr-CA" b="0" dirty="0">
              <a:effectLst/>
              <a:highlight>
                <a:srgbClr val="FFFFFF"/>
              </a:highlight>
            </a:endParaRPr>
          </a:p>
          <a:p>
            <a:br>
              <a:rPr lang="fr-CA" dirty="0"/>
            </a:br>
            <a:endParaRPr lang="fr-CA" b="0" dirty="0">
              <a:effectLst/>
              <a:highlight>
                <a:srgbClr val="FFFFFF"/>
              </a:highlight>
            </a:endParaRPr>
          </a:p>
          <a:p>
            <a:br>
              <a:rPr lang="fr-CA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730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Tx/>
              <a:buSzTx/>
              <a:buFont typeface="+mj-lt"/>
              <a:buNone/>
              <a:tabLst/>
              <a:defRPr/>
            </a:pP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I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don't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know about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you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but I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think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it's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absolutely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sensational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and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extremely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frightening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at the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same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time.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Tx/>
              <a:buSzTx/>
              <a:buFont typeface="+mj-lt"/>
              <a:buNone/>
              <a:tabLst/>
              <a:defRPr/>
            </a:pP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There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were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probably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a few clues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tipped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you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off, like the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fact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I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speak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several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languages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almost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perfectly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 Or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we're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32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here</a:t>
            </a:r>
            <a:r>
              <a:rPr lang="fr-CA" sz="32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to talk about AI.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Tx/>
              <a:buSzTx/>
              <a:buFont typeface="+mj-lt"/>
              <a:buNone/>
              <a:tabLst/>
              <a:defRPr/>
            </a:pPr>
            <a:endParaRPr lang="fr-CA" sz="3200" b="0" i="0" u="none" strike="noStrike" dirty="0">
              <a:solidFill>
                <a:srgbClr val="0D0D0D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rtl="0" fontAlgn="base">
              <a:spcBef>
                <a:spcPts val="1500"/>
              </a:spcBef>
              <a:spcAft>
                <a:spcPts val="1500"/>
              </a:spcAft>
              <a:buFont typeface="+mj-lt"/>
              <a:buAutoNum type="arabicPeriod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865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fontAlgn="base">
              <a:spcBef>
                <a:spcPts val="0"/>
              </a:spcBef>
              <a:spcAft>
                <a:spcPts val="1500"/>
              </a:spcAft>
              <a:buFont typeface="+mj-lt"/>
              <a:buNone/>
            </a:pP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But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wouldn't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have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aroused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suspicions of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someone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who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didn't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know me and, more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importantly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didn't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know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AI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existed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...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7909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…let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alone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it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can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achieve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. </a:t>
            </a:r>
            <a:b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</a:br>
            <a:b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</a:b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Disinformation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misinformation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, fake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videos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and images. </a:t>
            </a:r>
            <a:b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</a:br>
            <a:b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</a:b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This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threat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is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already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very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real, but how can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we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detect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it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prevent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ourselves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from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participating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in the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dissemination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of false or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misleading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information?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32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fontAlgn="base">
              <a:spcBef>
                <a:spcPts val="0"/>
              </a:spcBef>
              <a:spcAft>
                <a:spcPts val="1500"/>
              </a:spcAft>
              <a:buFont typeface="+mj-lt"/>
              <a:buNone/>
            </a:pP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How can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you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tell propaganda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from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fact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?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510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Are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our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journalistic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standards and practices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ready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for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this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new,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artificial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reality?</a:t>
            </a:r>
            <a:b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</a:br>
            <a:b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</a:b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Several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media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outlets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have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already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amended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their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standards, but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is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this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enough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? Are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 on the right </a:t>
            </a:r>
            <a:r>
              <a:rPr lang="fr-CA" sz="1800" b="0" i="0" u="none" strike="noStrike" dirty="0" err="1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track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latin typeface="Arial" panose="020B0604020202020204" pitchFamily="34" charset="0"/>
              </a:rPr>
              <a:t>?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943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CA" sz="18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With</a:t>
            </a:r>
            <a: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me...</a:t>
            </a:r>
            <a:b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</a:br>
            <a:br>
              <a:rPr lang="fr-CA" sz="18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</a:br>
            <a:r>
              <a:rPr lang="fr-CA" sz="1800" b="1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Arlene</a:t>
            </a:r>
            <a:r>
              <a:rPr lang="fr-CA" sz="1800" b="1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fr-CA" sz="1800" b="1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Prinsloo</a:t>
            </a:r>
            <a:endParaRPr lang="fr-CA" sz="1800" b="1" i="0" u="none" strike="noStrike" dirty="0">
              <a:solidFill>
                <a:srgbClr val="333333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fr-CA" sz="1800" b="1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</a:b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worked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as a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sub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-editor, page designer, redesigner for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newspapers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and web editor for Media24 for 33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years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.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She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is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passionate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about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combining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visuals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-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graphics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,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videos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,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photographs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and social media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embeds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-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with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the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written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word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for the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ultimate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reading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experience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.</a:t>
            </a:r>
            <a:endParaRPr lang="fr-CA" sz="28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fr-CA" sz="2800" b="0" dirty="0">
                <a:effectLst/>
                <a:highlight>
                  <a:srgbClr val="FFFFFF"/>
                </a:highlight>
              </a:rPr>
            </a:br>
            <a:endParaRPr lang="fr-CA" sz="2800" b="0" dirty="0">
              <a:effectLst/>
              <a:highlight>
                <a:srgbClr val="FFFFFF"/>
              </a:highlight>
            </a:endParaRPr>
          </a:p>
          <a:p>
            <a:br>
              <a:rPr lang="fr-CA" sz="2800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441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8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John </a:t>
            </a:r>
            <a:r>
              <a:rPr lang="fr-CA" sz="1800" b="1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Daniszewski</a:t>
            </a:r>
            <a:r>
              <a:rPr lang="fr-CA" sz="18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fr-CA" sz="1800" b="1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daniJEVSki</a:t>
            </a:r>
            <a:r>
              <a:rPr lang="fr-CA" sz="18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</a:t>
            </a:r>
            <a:br>
              <a:rPr lang="fr-CA" sz="18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endParaRPr lang="fr-CA" sz="1800" b="0" i="0" u="none" strike="noStrike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He's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been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AP’s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vice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president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for standards and editor-at-large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since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July 2016,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after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more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than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a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decade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leading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its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international news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department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as international editor, senior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managing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editor and vice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president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for international news. Prior to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that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,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he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spent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20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years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as a reporter, editor and correspondent for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both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The Associated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Press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and the </a:t>
            </a:r>
            <a:r>
              <a:rPr lang="fr-CA" sz="1800" b="0" i="1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Los Angeles Times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. He has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worked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in more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than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70 countries in Europe,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Africa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, the Middle East, Latin America and Asia. As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AP’s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vice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president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for standards, John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oversees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the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implementation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of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its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news values and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principles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,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working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with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the staff in all formats to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maintain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AP’s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reputation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for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accuracy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and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neutrality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across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the news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cooperative’s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worldwide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 </a:t>
            </a:r>
            <a:r>
              <a:rPr lang="fr-CA" sz="18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bureaus</a:t>
            </a:r>
            <a:r>
              <a:rPr lang="fr-CA" sz="18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.</a:t>
            </a:r>
            <a:endParaRPr lang="fr-CA" b="0" dirty="0">
              <a:effectLst/>
              <a:highlight>
                <a:srgbClr val="FFFFFF"/>
              </a:highlight>
            </a:endParaRPr>
          </a:p>
          <a:p>
            <a:br>
              <a:rPr lang="fr-CA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1921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5843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35C39-293D-A14E-A9CF-EDF87C7BD88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260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E4912F-01F3-5E9C-ADB1-9131F917B4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4B58942-D604-08A6-0CE7-7E5DB71BF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FDA8AB-1F9B-9D3C-1581-770D142A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8E1D-119A-8A4D-A8DD-33F4DF42E43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BC87B0-25D3-99BC-F15D-9B353A9C1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D24EEB-64B2-4147-666E-8F2468A0B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6DFA-ECF7-804E-B036-622E2F8A3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35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F3060F-526B-8394-ED54-5C49370D9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434908-7908-E7B3-15B3-3D092C5AD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7A3529-24F3-B175-A330-23F957951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8E1D-119A-8A4D-A8DD-33F4DF42E43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3EBDF1-9896-3C34-65C1-7A26E7428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B82E4A-67B6-0DB5-0499-FEE9CEA12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6DFA-ECF7-804E-B036-622E2F8A3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93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203E93-6229-086B-B0D4-16051FB23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4D0AE8-1BF8-0DDA-471B-9C317CEC6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DD09C0-394D-CECA-41FB-6A112A5AA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8E1D-119A-8A4D-A8DD-33F4DF42E43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39D23D-C9DB-3391-C4C9-64AE751B7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70A612-B88E-0117-59CA-C9DE820E0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6DFA-ECF7-804E-B036-622E2F8A3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9649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D0B3F7-70BB-D45F-0EB9-626D60B5D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EAD89B-6ED4-EDAE-F6A0-0E94BF5B81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55D2F8-7BD1-E8ED-6DC4-10B87C384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1D4A25E-DD68-BCBC-67DC-FAC0FE306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8E1D-119A-8A4D-A8DD-33F4DF42E43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3A4643-3289-E2C2-0FFE-85C73F4FD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07538DD-3261-E617-D7B0-22AA8A031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6DFA-ECF7-804E-B036-622E2F8A3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951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8B0DE7-647E-CC02-541B-844D1B761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14B70A-F2DA-4396-B0EB-DF5ECCED3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7EAB76-8B3C-EE91-E168-45B0303D17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1A95289-5084-F828-FB9F-7315CB1015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E9C8F52-E2D0-A270-B96E-3F36D4688F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D900BA3-78A1-FE79-9CC7-DD1788F30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8E1D-119A-8A4D-A8DD-33F4DF42E43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098325-822B-DDC5-4AB2-0560CFBB2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83FB1BF-B9B3-C446-CB1E-BD2F9C18F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6DFA-ECF7-804E-B036-622E2F8A3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346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038FE-5167-F454-C3DE-942EFF570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7F444A4-44D1-8A8F-7D2E-879104664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8E1D-119A-8A4D-A8DD-33F4DF42E43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7E0496D-EA13-8CFE-A801-562A46F57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6D0D786-9B98-277C-DEF5-29EF7C14A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6DFA-ECF7-804E-B036-622E2F8A3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657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F0E9CF9-5FA7-335D-3545-712FD11CB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8E1D-119A-8A4D-A8DD-33F4DF42E43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F73DA47-B47E-ECE5-7638-30BBFA3F5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AED3CA-9677-91E9-CC4F-A43229C0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6DFA-ECF7-804E-B036-622E2F8A3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159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90C2DC-8C65-8166-FC33-8FF5C08CB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2BFAFF-7B24-1BA8-16DA-6E7EA18F4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2CFF7BF-3628-9501-BEB9-7D509A885C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62A73F-D395-167F-07BC-1F8265FCF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8E1D-119A-8A4D-A8DD-33F4DF42E43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F17B4F-3432-2D78-391A-AEB82C2B2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2D5EBC-0608-95C5-6A22-1114CD0F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6DFA-ECF7-804E-B036-622E2F8A3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583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62D41E-EFE5-717C-C2EB-5B18CD78A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7F0D68B-0766-D6B0-B7D3-14C9F6526C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C035894-B3C8-D673-87A3-2F550D0B39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E88575-2169-F205-E9AB-0B5B3E4B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8E1D-119A-8A4D-A8DD-33F4DF42E43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A86BE93-D8D4-7F4E-7E39-508BDBAEE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655BDED-718C-B092-D801-BF58EDC07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6DFA-ECF7-804E-B036-622E2F8A3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787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4EA110-36B4-4FA3-F694-31A725926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496C75C-7DA0-2EA1-8C0E-AA9E1C42B9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C92757-3A81-2D03-709F-A070E8EB9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8E1D-119A-8A4D-A8DD-33F4DF42E43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86B471-2BD4-AB87-26C1-C1865E086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872D9B-243C-E004-9F6A-5D950C5E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6DFA-ECF7-804E-B036-622E2F8A3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982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ACB2B90-B705-D5D3-85D7-575F771B7A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EE4708A-AC09-A623-45B8-E91F862266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B826E0-D63B-356D-FDCB-2EF7638D3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8E1D-119A-8A4D-A8DD-33F4DF42E43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A7BE29-9453-0654-E391-D6BB767EF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298FD3-7CF1-0147-F3DD-B52E5CBDD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6DFA-ECF7-804E-B036-622E2F8A3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4188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778C4BE-D402-3D78-6010-3E856EF3D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84F13A-2173-EB8A-DE48-CDD09702E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8FCD21-E3E4-FFA1-9181-03137ECDA2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378E1D-119A-8A4D-A8DD-33F4DF42E43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C1AC31-08FD-23D8-2797-8F3F407388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4BF83D-34D4-2559-0744-B84C8248B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346DFA-ECF7-804E-B036-622E2F8A3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319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ewsombudsmen.org/wp-content/uploads/2024/05/Pierre-Champoux-AI.mp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newsombudsmen.org/wp-content/uploads/2024/05/AI-Daniszewski-photo-interview-20240510-480.mov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6" name="Rectangle 16395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34D830FD-206F-ECD8-FA66-8D2146DC02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" t="9091" r="7157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8" name="Rectangle 16397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764C4C-B1BD-408D-03C4-B54A3C8D89BE}"/>
              </a:ext>
            </a:extLst>
          </p:cNvPr>
          <p:cNvSpPr txBox="1">
            <a:spLocks/>
          </p:cNvSpPr>
          <p:nvPr/>
        </p:nvSpPr>
        <p:spPr>
          <a:xfrm>
            <a:off x="404553" y="3091928"/>
            <a:ext cx="907856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6600" dirty="0">
                <a:solidFill>
                  <a:schemeClr val="bg1"/>
                </a:solidFill>
                <a:latin typeface="Kohinoor Bangla" panose="02000000000000000000" pitchFamily="2" charset="77"/>
                <a:cs typeface="Kohinoor Bangla" panose="02000000000000000000" pitchFamily="2" charset="77"/>
              </a:rPr>
              <a:t>Dis/misinformation, manipulated photos</a:t>
            </a:r>
          </a:p>
        </p:txBody>
      </p:sp>
      <p:sp>
        <p:nvSpPr>
          <p:cNvPr id="16400" name="Rectangle: Rounded Corners 16399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AF00C4E-CA1D-B770-52E5-9588744C8023}"/>
              </a:ext>
            </a:extLst>
          </p:cNvPr>
          <p:cNvSpPr txBox="1">
            <a:spLocks/>
          </p:cNvSpPr>
          <p:nvPr/>
        </p:nvSpPr>
        <p:spPr>
          <a:xfrm>
            <a:off x="404553" y="5624945"/>
            <a:ext cx="9078562" cy="592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Kohinoor Bangla" panose="02000000000000000000" pitchFamily="2" charset="77"/>
                <a:cs typeface="Kohinoor Bangla" panose="02000000000000000000" pitchFamily="2" charset="77"/>
              </a:rPr>
              <a:t>AI challenges for ombuds and standards editors</a:t>
            </a:r>
          </a:p>
        </p:txBody>
      </p:sp>
    </p:spTree>
    <p:extLst>
      <p:ext uri="{BB962C8B-B14F-4D97-AF65-F5344CB8AC3E}">
        <p14:creationId xmlns:p14="http://schemas.microsoft.com/office/powerpoint/2010/main" val="307986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E40F850A-A4BF-700F-59C3-149966B61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0"/>
            <a:ext cx="12172949" cy="6858000"/>
          </a:xfr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DC84D9F-73A4-1A01-638D-7151B91A7710}"/>
              </a:ext>
            </a:extLst>
          </p:cNvPr>
          <p:cNvSpPr txBox="1"/>
          <p:nvPr/>
        </p:nvSpPr>
        <p:spPr>
          <a:xfrm>
            <a:off x="6381750" y="5505450"/>
            <a:ext cx="490267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hlinkClick r:id="rId4"/>
              </a:rPr>
              <a:t>CLICK HERE TO PLAY VIDEO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425731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0BAB82-7CBB-EA01-76B2-02039502A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CEF02E-E66E-E1B5-F38A-318519BC5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Margaret Atwood Quote: “What you don't know won't hurt you.”">
            <a:extLst>
              <a:ext uri="{FF2B5EF4-FFF2-40B4-BE49-F238E27FC236}">
                <a16:creationId xmlns:a16="http://schemas.microsoft.com/office/drawing/2014/main" id="{BA63DF2E-FFFC-9FB2-3ECA-CCE1803FD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2C1C3BE-BCF9-EC8E-767B-9C28E17046CF}"/>
              </a:ext>
            </a:extLst>
          </p:cNvPr>
          <p:cNvSpPr txBox="1"/>
          <p:nvPr/>
        </p:nvSpPr>
        <p:spPr>
          <a:xfrm>
            <a:off x="10150765" y="6550223"/>
            <a:ext cx="22756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Charter Roman" panose="02040503050506020203" pitchFamily="18" charset="0"/>
                <a:cs typeface="Beirut" pitchFamily="2" charset="-78"/>
              </a:rPr>
              <a:t>source: </a:t>
            </a:r>
            <a:r>
              <a:rPr lang="fr-FR" sz="1400" dirty="0" err="1">
                <a:solidFill>
                  <a:schemeClr val="bg1"/>
                </a:solidFill>
                <a:latin typeface="Charter Roman" panose="02040503050506020203" pitchFamily="18" charset="0"/>
                <a:cs typeface="Beirut" pitchFamily="2" charset="-78"/>
              </a:rPr>
              <a:t>quotefancy.com</a:t>
            </a:r>
            <a:endParaRPr lang="fr-FR" sz="1400" dirty="0">
              <a:solidFill>
                <a:schemeClr val="bg1"/>
              </a:solidFill>
              <a:latin typeface="Charter Roman" panose="02040503050506020203" pitchFamily="18" charset="0"/>
              <a:cs typeface="Beir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6390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0BAB82-7CBB-EA01-76B2-02039502A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CEF02E-E66E-E1B5-F38A-318519BC5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 descr="Margaret Atwood Quote: “What you don't know won't hurt you. A dubious  maxim: sometimes">
            <a:extLst>
              <a:ext uri="{FF2B5EF4-FFF2-40B4-BE49-F238E27FC236}">
                <a16:creationId xmlns:a16="http://schemas.microsoft.com/office/drawing/2014/main" id="{96B18343-991C-6B47-3717-2B91921E6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EEC9EC-C0F0-5B9F-CC38-22DE289D20C5}"/>
              </a:ext>
            </a:extLst>
          </p:cNvPr>
          <p:cNvSpPr txBox="1"/>
          <p:nvPr/>
        </p:nvSpPr>
        <p:spPr>
          <a:xfrm>
            <a:off x="10150765" y="6550223"/>
            <a:ext cx="22756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Charter Roman" panose="02040503050506020203" pitchFamily="18" charset="0"/>
                <a:cs typeface="Beirut" pitchFamily="2" charset="-78"/>
              </a:rPr>
              <a:t>source: </a:t>
            </a:r>
            <a:r>
              <a:rPr lang="fr-FR" sz="1400" dirty="0" err="1">
                <a:solidFill>
                  <a:schemeClr val="bg1"/>
                </a:solidFill>
                <a:latin typeface="Charter Roman" panose="02040503050506020203" pitchFamily="18" charset="0"/>
                <a:cs typeface="Beirut" pitchFamily="2" charset="-78"/>
              </a:rPr>
              <a:t>quotefancy.com</a:t>
            </a:r>
            <a:endParaRPr lang="fr-FR" sz="1400" dirty="0">
              <a:solidFill>
                <a:schemeClr val="bg1"/>
              </a:solidFill>
              <a:latin typeface="Charter Roman" panose="02040503050506020203" pitchFamily="18" charset="0"/>
              <a:cs typeface="Beir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4801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9A91C1-AF9A-AE70-8642-7599D818C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0067" y="457200"/>
            <a:ext cx="349186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19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nregistrement d’écran, le 2024-05-07 à 14.58.09.mov">
            <a:hlinkClick r:id="" action="ppaction://media"/>
            <a:extLst>
              <a:ext uri="{FF2B5EF4-FFF2-40B4-BE49-F238E27FC236}">
                <a16:creationId xmlns:a16="http://schemas.microsoft.com/office/drawing/2014/main" id="{4250CDC9-052A-84E4-5065-D430E6D41C7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2748" y="52956"/>
            <a:ext cx="11666503" cy="6752088"/>
          </a:xfrm>
        </p:spPr>
      </p:pic>
    </p:spTree>
    <p:extLst>
      <p:ext uri="{BB962C8B-B14F-4D97-AF65-F5344CB8AC3E}">
        <p14:creationId xmlns:p14="http://schemas.microsoft.com/office/powerpoint/2010/main" val="212087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nregistrement d’écran, le 2024-05-07 à 15.00.50.mov">
            <a:hlinkClick r:id="" action="ppaction://media"/>
            <a:extLst>
              <a:ext uri="{FF2B5EF4-FFF2-40B4-BE49-F238E27FC236}">
                <a16:creationId xmlns:a16="http://schemas.microsoft.com/office/drawing/2014/main" id="{6C78688E-49CD-E0B9-62BC-18ACA936B4E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7091" y="61257"/>
            <a:ext cx="11453091" cy="6628574"/>
          </a:xfrm>
        </p:spPr>
      </p:pic>
    </p:spTree>
    <p:extLst>
      <p:ext uri="{BB962C8B-B14F-4D97-AF65-F5344CB8AC3E}">
        <p14:creationId xmlns:p14="http://schemas.microsoft.com/office/powerpoint/2010/main" val="286441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BE293-D19B-208C-F683-77B9AA1D4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2920" y="365125"/>
            <a:ext cx="4130880" cy="132556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32E5B1-E54E-EB1B-8C0E-998D21FB6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2920" y="1825625"/>
            <a:ext cx="4130879" cy="4351338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098" name="Picture 2" descr="l'intelligence artificielle">
            <a:extLst>
              <a:ext uri="{FF2B5EF4-FFF2-40B4-BE49-F238E27FC236}">
                <a16:creationId xmlns:a16="http://schemas.microsoft.com/office/drawing/2014/main" id="{6FB7CC7C-7680-C9F8-4D11-5B116D2E6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539" y="-2520892"/>
            <a:ext cx="12390539" cy="1239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5CFED4D-3A13-1D33-8CA0-F565DEBC2439}"/>
              </a:ext>
            </a:extLst>
          </p:cNvPr>
          <p:cNvSpPr txBox="1"/>
          <p:nvPr/>
        </p:nvSpPr>
        <p:spPr>
          <a:xfrm>
            <a:off x="10775457" y="7079673"/>
            <a:ext cx="17433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Charter Roman" panose="02040503050506020203" pitchFamily="18" charset="0"/>
                <a:cs typeface="Beirut" pitchFamily="2" charset="-78"/>
              </a:rPr>
              <a:t>source: </a:t>
            </a:r>
            <a:r>
              <a:rPr lang="fr-FR" sz="1400" dirty="0" err="1">
                <a:solidFill>
                  <a:schemeClr val="bg1"/>
                </a:solidFill>
                <a:latin typeface="Charter Roman" panose="02040503050506020203" pitchFamily="18" charset="0"/>
                <a:cs typeface="Beirut" pitchFamily="2" charset="-78"/>
              </a:rPr>
              <a:t>Copilot</a:t>
            </a:r>
            <a:endParaRPr lang="fr-FR" sz="1400" dirty="0">
              <a:solidFill>
                <a:schemeClr val="bg1"/>
              </a:solidFill>
              <a:latin typeface="Charter Roman" panose="02040503050506020203" pitchFamily="18" charset="0"/>
              <a:cs typeface="Beir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98305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8" name="Rectangle 1027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42" name="Picture 2" descr="une personne qui regarde une vieille télé avec des antennes de lapin">
            <a:extLst>
              <a:ext uri="{FF2B5EF4-FFF2-40B4-BE49-F238E27FC236}">
                <a16:creationId xmlns:a16="http://schemas.microsoft.com/office/drawing/2014/main" id="{601A7A6D-A2FE-6E44-BE89-F6852F5F735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6" b="28874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7D14287-E028-E0C0-4727-859EA14D609F}"/>
              </a:ext>
            </a:extLst>
          </p:cNvPr>
          <p:cNvSpPr txBox="1"/>
          <p:nvPr/>
        </p:nvSpPr>
        <p:spPr>
          <a:xfrm>
            <a:off x="10694435" y="6550222"/>
            <a:ext cx="17433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Charter Roman" panose="02040503050506020203" pitchFamily="18" charset="0"/>
                <a:cs typeface="Beirut" pitchFamily="2" charset="-78"/>
              </a:rPr>
              <a:t>source: </a:t>
            </a:r>
            <a:r>
              <a:rPr lang="fr-FR" sz="1400" dirty="0" err="1">
                <a:solidFill>
                  <a:schemeClr val="bg1"/>
                </a:solidFill>
                <a:latin typeface="Charter Roman" panose="02040503050506020203" pitchFamily="18" charset="0"/>
                <a:cs typeface="Beirut" pitchFamily="2" charset="-78"/>
              </a:rPr>
              <a:t>Copilot</a:t>
            </a:r>
            <a:endParaRPr lang="fr-FR" sz="1400" dirty="0">
              <a:solidFill>
                <a:schemeClr val="bg1"/>
              </a:solidFill>
              <a:latin typeface="Charter Roman" panose="02040503050506020203" pitchFamily="18" charset="0"/>
              <a:cs typeface="Beir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5783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2240E1-E27B-2904-AD03-F7996FB141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16" b="4610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FBFF8D-434B-BBDA-E42B-F483A316B429}"/>
              </a:ext>
            </a:extLst>
          </p:cNvPr>
          <p:cNvSpPr txBox="1"/>
          <p:nvPr/>
        </p:nvSpPr>
        <p:spPr>
          <a:xfrm>
            <a:off x="10566405" y="6550213"/>
            <a:ext cx="1701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Charter Roman" panose="02040503050506020203" pitchFamily="18" charset="0"/>
                <a:cs typeface="Beirut" pitchFamily="2" charset="-78"/>
              </a:rPr>
              <a:t>source: </a:t>
            </a:r>
            <a:r>
              <a:rPr lang="fr-FR" sz="1400" dirty="0" err="1">
                <a:solidFill>
                  <a:schemeClr val="bg1"/>
                </a:solidFill>
                <a:latin typeface="Charter Roman" panose="02040503050506020203" pitchFamily="18" charset="0"/>
                <a:cs typeface="Beirut" pitchFamily="2" charset="-78"/>
              </a:rPr>
              <a:t>Midjourney</a:t>
            </a:r>
            <a:endParaRPr lang="fr-FR" sz="1400" dirty="0">
              <a:solidFill>
                <a:schemeClr val="bg1"/>
              </a:solidFill>
              <a:latin typeface="Charter Roman" panose="02040503050506020203" pitchFamily="18" charset="0"/>
              <a:cs typeface="Beir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98300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Enregistrement d’écran, le 2024-05-07 à 15.35.57">
            <a:hlinkClick r:id="" action="ppaction://media"/>
            <a:extLst>
              <a:ext uri="{FF2B5EF4-FFF2-40B4-BE49-F238E27FC236}">
                <a16:creationId xmlns:a16="http://schemas.microsoft.com/office/drawing/2014/main" id="{1FC7228E-6063-89AD-5824-B505932A4F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8027" y="457200"/>
            <a:ext cx="10955946" cy="59436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E65A2DF-DC35-ADF6-8163-11C979D22195}"/>
              </a:ext>
            </a:extLst>
          </p:cNvPr>
          <p:cNvSpPr txBox="1"/>
          <p:nvPr/>
        </p:nvSpPr>
        <p:spPr>
          <a:xfrm>
            <a:off x="9919855" y="656067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Charter Roman" panose="02040503050506020203" pitchFamily="18" charset="0"/>
              </a:rPr>
              <a:t>Source: Radio Free Europe</a:t>
            </a:r>
          </a:p>
        </p:txBody>
      </p:sp>
    </p:spTree>
    <p:extLst>
      <p:ext uri="{BB962C8B-B14F-4D97-AF65-F5344CB8AC3E}">
        <p14:creationId xmlns:p14="http://schemas.microsoft.com/office/powerpoint/2010/main" val="375897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24">
            <a:extLst>
              <a:ext uri="{FF2B5EF4-FFF2-40B4-BE49-F238E27FC236}">
                <a16:creationId xmlns:a16="http://schemas.microsoft.com/office/drawing/2014/main" id="{CB6FFAAC-8A48-4FBF-BAFE-BAD367694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3728" y="1699214"/>
            <a:ext cx="5908273" cy="5158786"/>
          </a:xfrm>
          <a:custGeom>
            <a:avLst/>
            <a:gdLst>
              <a:gd name="connsiteX0" fmla="*/ 3465576 w 5908273"/>
              <a:gd name="connsiteY0" fmla="*/ 0 h 5158786"/>
              <a:gd name="connsiteX1" fmla="*/ 5670004 w 5908273"/>
              <a:gd name="connsiteY1" fmla="*/ 791369 h 5158786"/>
              <a:gd name="connsiteX2" fmla="*/ 5908273 w 5908273"/>
              <a:gd name="connsiteY2" fmla="*/ 1007923 h 5158786"/>
              <a:gd name="connsiteX3" fmla="*/ 5908273 w 5908273"/>
              <a:gd name="connsiteY3" fmla="*/ 5158786 h 5158786"/>
              <a:gd name="connsiteX4" fmla="*/ 443374 w 5908273"/>
              <a:gd name="connsiteY4" fmla="*/ 5158786 h 5158786"/>
              <a:gd name="connsiteX5" fmla="*/ 418277 w 5908273"/>
              <a:gd name="connsiteY5" fmla="*/ 5117476 h 5158786"/>
              <a:gd name="connsiteX6" fmla="*/ 0 w 5908273"/>
              <a:gd name="connsiteY6" fmla="*/ 3465576 h 5158786"/>
              <a:gd name="connsiteX7" fmla="*/ 3465576 w 5908273"/>
              <a:gd name="connsiteY7" fmla="*/ 0 h 515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Oval 26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: Shape 28">
            <a:extLst>
              <a:ext uri="{FF2B5EF4-FFF2-40B4-BE49-F238E27FC236}">
                <a16:creationId xmlns:a16="http://schemas.microsoft.com/office/drawing/2014/main" id="{440EF577-B6F8-4C57-B956-AB860B388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7694" y="1853886"/>
            <a:ext cx="4297680" cy="4297680"/>
          </a:xfrm>
          <a:custGeom>
            <a:avLst/>
            <a:gdLst>
              <a:gd name="connsiteX0" fmla="*/ 2148840 w 4297680"/>
              <a:gd name="connsiteY0" fmla="*/ 0 h 4297680"/>
              <a:gd name="connsiteX1" fmla="*/ 4297680 w 4297680"/>
              <a:gd name="connsiteY1" fmla="*/ 2148840 h 4297680"/>
              <a:gd name="connsiteX2" fmla="*/ 2148840 w 4297680"/>
              <a:gd name="connsiteY2" fmla="*/ 4297680 h 4297680"/>
              <a:gd name="connsiteX3" fmla="*/ 0 w 4297680"/>
              <a:gd name="connsiteY3" fmla="*/ 2148840 h 4297680"/>
              <a:gd name="connsiteX4" fmla="*/ 2148840 w 4297680"/>
              <a:gd name="connsiteY4" fmla="*/ 0 h 429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30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E6FAE32-AB12-4E77-A677-F6BD5D71A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17099" cy="4718647"/>
          </a:xfrm>
          <a:custGeom>
            <a:avLst/>
            <a:gdLst>
              <a:gd name="connsiteX0" fmla="*/ 0 w 5017099"/>
              <a:gd name="connsiteY0" fmla="*/ 0 h 4718647"/>
              <a:gd name="connsiteX1" fmla="*/ 4599738 w 5017099"/>
              <a:gd name="connsiteY1" fmla="*/ 0 h 4718647"/>
              <a:gd name="connsiteX2" fmla="*/ 4636346 w 5017099"/>
              <a:gd name="connsiteY2" fmla="*/ 60259 h 4718647"/>
              <a:gd name="connsiteX3" fmla="*/ 5017099 w 5017099"/>
              <a:gd name="connsiteY3" fmla="*/ 1563967 h 4718647"/>
              <a:gd name="connsiteX4" fmla="*/ 1862419 w 5017099"/>
              <a:gd name="connsiteY4" fmla="*/ 4718647 h 4718647"/>
              <a:gd name="connsiteX5" fmla="*/ 98607 w 5017099"/>
              <a:gd name="connsiteY5" fmla="*/ 4179877 h 4718647"/>
              <a:gd name="connsiteX6" fmla="*/ 0 w 5017099"/>
              <a:gd name="connsiteY6" fmla="*/ 4106140 h 4718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60A1F71-8A55-BD33-5B65-A5A6D4E7C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5" y="1255943"/>
            <a:ext cx="3853883" cy="195584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505A0EB-BC92-17C9-A679-B50F30F1E4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6886" b="12751"/>
          <a:stretch/>
        </p:blipFill>
        <p:spPr>
          <a:xfrm>
            <a:off x="5178585" y="433910"/>
            <a:ext cx="2572066" cy="99289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CA5C49B-6F2B-9C99-DC99-6FFB91E88E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898" b="15473"/>
          <a:stretch/>
        </p:blipFill>
        <p:spPr>
          <a:xfrm>
            <a:off x="4645488" y="3429000"/>
            <a:ext cx="2373405" cy="1442406"/>
          </a:xfrm>
          <a:prstGeom prst="rect">
            <a:avLst/>
          </a:prstGeom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F6B32C1-BA91-470A-8C1B-33264F8B2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62313" y="-1"/>
            <a:ext cx="4444096" cy="3211788"/>
          </a:xfrm>
          <a:custGeom>
            <a:avLst/>
            <a:gdLst>
              <a:gd name="connsiteX0" fmla="*/ 5102 w 4444096"/>
              <a:gd name="connsiteY0" fmla="*/ 0 h 3211788"/>
              <a:gd name="connsiteX1" fmla="*/ 4444096 w 4444096"/>
              <a:gd name="connsiteY1" fmla="*/ 0 h 3211788"/>
              <a:gd name="connsiteX2" fmla="*/ 4444096 w 4444096"/>
              <a:gd name="connsiteY2" fmla="*/ 2908319 h 3211788"/>
              <a:gd name="connsiteX3" fmla="*/ 4321598 w 4444096"/>
              <a:gd name="connsiteY3" fmla="*/ 2967330 h 3211788"/>
              <a:gd name="connsiteX4" fmla="*/ 3110753 w 4444096"/>
              <a:gd name="connsiteY4" fmla="*/ 3211788 h 3211788"/>
              <a:gd name="connsiteX5" fmla="*/ 0 w 4444096"/>
              <a:gd name="connsiteY5" fmla="*/ 101035 h 321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44096" h="3211788">
                <a:moveTo>
                  <a:pt x="5102" y="0"/>
                </a:moveTo>
                <a:lnTo>
                  <a:pt x="4444096" y="0"/>
                </a:lnTo>
                <a:lnTo>
                  <a:pt x="4444096" y="2908319"/>
                </a:lnTo>
                <a:lnTo>
                  <a:pt x="4321598" y="2967330"/>
                </a:lnTo>
                <a:cubicBezTo>
                  <a:pt x="3949433" y="3124742"/>
                  <a:pt x="3540258" y="3211788"/>
                  <a:pt x="3110753" y="3211788"/>
                </a:cubicBezTo>
                <a:cubicBezTo>
                  <a:pt x="1392732" y="3211788"/>
                  <a:pt x="0" y="1819056"/>
                  <a:pt x="0" y="10103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9570ED-BE4C-49E8-86BC-A81140CFE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8700" y="-1"/>
            <a:ext cx="4277711" cy="3045402"/>
          </a:xfrm>
          <a:custGeom>
            <a:avLst/>
            <a:gdLst>
              <a:gd name="connsiteX0" fmla="*/ 5102 w 4277711"/>
              <a:gd name="connsiteY0" fmla="*/ 0 h 3045402"/>
              <a:gd name="connsiteX1" fmla="*/ 4277711 w 4277711"/>
              <a:gd name="connsiteY1" fmla="*/ 0 h 3045402"/>
              <a:gd name="connsiteX2" fmla="*/ 4277711 w 4277711"/>
              <a:gd name="connsiteY2" fmla="*/ 2723810 h 3045402"/>
              <a:gd name="connsiteX3" fmla="*/ 4090449 w 4277711"/>
              <a:gd name="connsiteY3" fmla="*/ 2814019 h 3045402"/>
              <a:gd name="connsiteX4" fmla="*/ 2944368 w 4277711"/>
              <a:gd name="connsiteY4" fmla="*/ 3045402 h 3045402"/>
              <a:gd name="connsiteX5" fmla="*/ 0 w 4277711"/>
              <a:gd name="connsiteY5" fmla="*/ 101034 h 3045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77711" h="3045402">
                <a:moveTo>
                  <a:pt x="5102" y="0"/>
                </a:moveTo>
                <a:lnTo>
                  <a:pt x="4277711" y="0"/>
                </a:lnTo>
                <a:lnTo>
                  <a:pt x="4277711" y="2723810"/>
                </a:lnTo>
                <a:lnTo>
                  <a:pt x="4090449" y="2814019"/>
                </a:lnTo>
                <a:cubicBezTo>
                  <a:pt x="3738190" y="2963012"/>
                  <a:pt x="3350901" y="3045402"/>
                  <a:pt x="2944368" y="3045402"/>
                </a:cubicBezTo>
                <a:cubicBezTo>
                  <a:pt x="1318238" y="3045402"/>
                  <a:pt x="0" y="1727164"/>
                  <a:pt x="0" y="1010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250496-0B5C-5BC3-2E76-EF62EE46D1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2497" r="47693"/>
          <a:stretch/>
        </p:blipFill>
        <p:spPr>
          <a:xfrm>
            <a:off x="9237864" y="654364"/>
            <a:ext cx="2327710" cy="120315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3B6560-254E-169A-0019-C3FAD561D22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3825"/>
          <a:stretch/>
        </p:blipFill>
        <p:spPr>
          <a:xfrm>
            <a:off x="227089" y="5100367"/>
            <a:ext cx="2923444" cy="16456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AC1DA7-AA10-5B1D-58E8-DC2D364932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6283" y="4191755"/>
            <a:ext cx="5308792" cy="209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68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4" name="Rectangle 513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BOEK | Soos 'n dik 'Huisgenoot' (met net 'n bietjie te min foto's) |  Netwerk24">
            <a:extLst>
              <a:ext uri="{FF2B5EF4-FFF2-40B4-BE49-F238E27FC236}">
                <a16:creationId xmlns:a16="http://schemas.microsoft.com/office/drawing/2014/main" id="{16B3C0C1-66B0-C798-0E49-ED98E531865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9" b="42830"/>
          <a:stretch/>
        </p:blipFill>
        <p:spPr bwMode="auto">
          <a:xfrm>
            <a:off x="-1267322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6" name="Rectangle 513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7E1DF9-E9AD-3BC9-AA70-1AD26D8BC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4339548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 dirty="0"/>
              <a:t>Arlene Prinsloo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1238AF-2D3E-9601-917B-45F91B249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28564" y="1860884"/>
            <a:ext cx="3822189" cy="4631991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effectLst/>
              </a:rPr>
              <a:t>Sub-editor, page designer, </a:t>
            </a:r>
            <a:r>
              <a:rPr lang="en-US" sz="2600" b="0" i="0" u="none" strike="noStrike" dirty="0" err="1">
                <a:effectLst/>
              </a:rPr>
              <a:t>redesigner</a:t>
            </a:r>
            <a:r>
              <a:rPr lang="en-US" sz="2600" b="0" i="0" u="none" strike="noStrike" dirty="0">
                <a:effectLst/>
              </a:rPr>
              <a:t> for newspapers</a:t>
            </a:r>
            <a:br>
              <a:rPr lang="en-US" sz="2600" b="0" i="0" u="none" strike="noStrike" dirty="0">
                <a:effectLst/>
              </a:rPr>
            </a:br>
            <a:endParaRPr lang="en-US" sz="2600" b="0" i="0" u="none" strike="noStrike" dirty="0">
              <a:effectLst/>
            </a:endParaRPr>
          </a:p>
          <a:p>
            <a:pPr indent="-2286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effectLst/>
              </a:rPr>
              <a:t>Web editor for Media24 for 33 years. </a:t>
            </a:r>
          </a:p>
          <a:p>
            <a:pPr indent="-2286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600" dirty="0"/>
          </a:p>
          <a:p>
            <a:pPr indent="-2286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effectLst/>
              </a:rPr>
              <a:t>Passionate about combining visuals with the written word for the ultimate reading experience.</a:t>
            </a:r>
            <a:endParaRPr lang="en-US" sz="2600" b="0" dirty="0">
              <a:effectLst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3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4165859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26B9E6-3EDC-9102-44D9-4D396EE171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0" r="6386"/>
          <a:stretch/>
        </p:blipFill>
        <p:spPr>
          <a:xfrm>
            <a:off x="4058653" y="457200"/>
            <a:ext cx="4026568" cy="600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22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13" name="Rectangle 82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John Daniszewski - Nieman Reports">
            <a:extLst>
              <a:ext uri="{FF2B5EF4-FFF2-40B4-BE49-F238E27FC236}">
                <a16:creationId xmlns:a16="http://schemas.microsoft.com/office/drawing/2014/main" id="{608758DE-9459-C79C-A642-23B1A135C8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/>
        </p:blipFill>
        <p:spPr bwMode="auto">
          <a:xfrm>
            <a:off x="331483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15" name="Rectangle 82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7E1DF9-E9AD-3BC9-AA70-1AD26D8BC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John </a:t>
            </a:r>
            <a:r>
              <a:rPr lang="en-US" sz="4000" dirty="0" err="1"/>
              <a:t>Daniszewski</a:t>
            </a:r>
            <a:endParaRPr lang="en-US" sz="4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3CAE95E-5512-08F2-37E8-FE8FA7B6A007}"/>
              </a:ext>
            </a:extLst>
          </p:cNvPr>
          <p:cNvSpPr txBox="1"/>
          <p:nvPr/>
        </p:nvSpPr>
        <p:spPr>
          <a:xfrm>
            <a:off x="838199" y="1658133"/>
            <a:ext cx="402255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4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AP’s</a:t>
            </a:r>
            <a:r>
              <a:rPr lang="fr-CA" sz="24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 vice </a:t>
            </a:r>
            <a:r>
              <a:rPr lang="fr-CA" sz="24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president</a:t>
            </a:r>
            <a:r>
              <a:rPr lang="fr-CA" sz="24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 for standards and editor-at-large </a:t>
            </a:r>
            <a:r>
              <a:rPr lang="fr-CA" sz="24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since</a:t>
            </a:r>
            <a:r>
              <a:rPr lang="fr-CA" sz="24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 2016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A" sz="2400" dirty="0">
              <a:solidFill>
                <a:srgbClr val="333333"/>
              </a:solidFill>
              <a:highlight>
                <a:srgbClr val="FFFFFF"/>
              </a:highlight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4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International editor, senior </a:t>
            </a:r>
            <a:r>
              <a:rPr lang="fr-CA" sz="24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managing</a:t>
            </a:r>
            <a:r>
              <a:rPr lang="fr-CA" sz="24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 editor and vice </a:t>
            </a:r>
            <a:r>
              <a:rPr lang="fr-CA" sz="24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president</a:t>
            </a:r>
            <a:r>
              <a:rPr lang="fr-CA" sz="24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 for international news.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A" sz="2400" b="0" i="0" u="none" strike="noStrike" dirty="0">
              <a:solidFill>
                <a:srgbClr val="333333"/>
              </a:solidFill>
              <a:effectLst/>
              <a:highlight>
                <a:srgbClr val="FFFFFF"/>
              </a:highlight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4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Reporter, editor and correspondent for The Associated </a:t>
            </a:r>
            <a:r>
              <a:rPr lang="fr-CA" sz="24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Press</a:t>
            </a:r>
            <a:r>
              <a:rPr lang="fr-CA" sz="24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 and the </a:t>
            </a:r>
            <a:r>
              <a:rPr lang="fr-CA" sz="2400" b="0" i="1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Los Angeles Times</a:t>
            </a:r>
            <a:r>
              <a:rPr lang="fr-CA" sz="24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A" sz="2400" dirty="0">
              <a:solidFill>
                <a:srgbClr val="333333"/>
              </a:solidFill>
              <a:highlight>
                <a:srgbClr val="FFFFFF"/>
              </a:highlight>
              <a:latin typeface="+mj-lt"/>
            </a:endParaRPr>
          </a:p>
          <a:p>
            <a:r>
              <a:rPr lang="fr-CA" sz="24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 </a:t>
            </a:r>
            <a:endParaRPr lang="fr-F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9286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640FEE9-870B-EFE5-6021-C54EAEBB6144}"/>
              </a:ext>
            </a:extLst>
          </p:cNvPr>
          <p:cNvSpPr txBox="1"/>
          <p:nvPr/>
        </p:nvSpPr>
        <p:spPr>
          <a:xfrm>
            <a:off x="3028950" y="2967335"/>
            <a:ext cx="6134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33560C6E-1744-EDC9-EA46-3628C0DF2E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66321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93BE02D-D7BE-A945-BF2A-A4E56D2C1B4D}"/>
              </a:ext>
            </a:extLst>
          </p:cNvPr>
          <p:cNvSpPr txBox="1"/>
          <p:nvPr/>
        </p:nvSpPr>
        <p:spPr>
          <a:xfrm>
            <a:off x="6381750" y="5505450"/>
            <a:ext cx="490267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hlinkClick r:id="rId4"/>
              </a:rPr>
              <a:t>CLICK HERE TO </a:t>
            </a:r>
            <a:r>
              <a:rPr lang="fr-FR" sz="2400" b="1" dirty="0">
                <a:hlinkClick r:id="rId4"/>
              </a:rPr>
              <a:t>PLAY</a:t>
            </a:r>
            <a:r>
              <a:rPr lang="fr-FR" sz="2400" b="1" dirty="0">
                <a:hlinkClick r:id="rId4"/>
              </a:rPr>
              <a:t> VIDEO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391514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302" name="Rectangle 11301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Une image à l'allure réaliste montrant le pape François vêtu d'un manteau matelassé blanc et portant un collier avec un crucifix.">
            <a:extLst>
              <a:ext uri="{FF2B5EF4-FFF2-40B4-BE49-F238E27FC236}">
                <a16:creationId xmlns:a16="http://schemas.microsoft.com/office/drawing/2014/main" id="{ECEDDD04-BDB1-4F34-82B0-FBA6193067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" t="9091" r="32717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03" name="Rectangle 1130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571F447-3030-C2EE-5F6F-E47A0C2BF300}"/>
              </a:ext>
            </a:extLst>
          </p:cNvPr>
          <p:cNvSpPr txBox="1">
            <a:spLocks/>
          </p:cNvSpPr>
          <p:nvPr/>
        </p:nvSpPr>
        <p:spPr>
          <a:xfrm>
            <a:off x="477980" y="1122363"/>
            <a:ext cx="5830455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800" dirty="0">
                <a:solidFill>
                  <a:schemeClr val="bg1"/>
                </a:solidFill>
                <a:latin typeface="Kohinoor Bangla" panose="02000000000000000000" pitchFamily="2" charset="77"/>
                <a:cs typeface="Kohinoor Bangla" panose="02000000000000000000" pitchFamily="2" charset="77"/>
              </a:rPr>
              <a:t>Dis/misinformation, manipulated photos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954B048-372A-09EC-CBB9-12C5922D9916}"/>
              </a:ext>
            </a:extLst>
          </p:cNvPr>
          <p:cNvSpPr txBox="1">
            <a:spLocks/>
          </p:cNvSpPr>
          <p:nvPr/>
        </p:nvSpPr>
        <p:spPr>
          <a:xfrm>
            <a:off x="477979" y="4872922"/>
            <a:ext cx="5830455" cy="604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Kohinoor Bangla" panose="02000000000000000000" pitchFamily="2" charset="77"/>
                <a:cs typeface="Kohinoor Bangla" panose="02000000000000000000" pitchFamily="2" charset="77"/>
              </a:rPr>
              <a:t>AI challenges for ombuds and standards editors</a:t>
            </a:r>
          </a:p>
        </p:txBody>
      </p:sp>
      <p:sp>
        <p:nvSpPr>
          <p:cNvPr id="11304" name="Rectangle 1130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301" name="Rectangle 1130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313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4471</TotalTime>
  <Words>798</Words>
  <Application>Microsoft Macintosh PowerPoint</Application>
  <PresentationFormat>Grand écran</PresentationFormat>
  <Paragraphs>67</Paragraphs>
  <Slides>17</Slides>
  <Notes>16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6" baseType="lpstr">
      <vt:lpstr>Meiryo</vt:lpstr>
      <vt:lpstr>Aptos</vt:lpstr>
      <vt:lpstr>Aptos Display</vt:lpstr>
      <vt:lpstr>Arial</vt:lpstr>
      <vt:lpstr>Calibri</vt:lpstr>
      <vt:lpstr>Charter Roman</vt:lpstr>
      <vt:lpstr>Kohinoor Bangla</vt:lpstr>
      <vt:lpstr>Trebuchet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Arlene Prinsloo</vt:lpstr>
      <vt:lpstr>Présentation PowerPoint</vt:lpstr>
      <vt:lpstr>John Daniszewski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Dis/misinformation, manipulated photos</dc:title>
  <dc:subject/>
  <dc:creator>PIERRE CHAMPOUX</dc:creator>
  <cp:keywords/>
  <dc:description/>
  <cp:lastModifiedBy>PIERRE CHAMPOUX</cp:lastModifiedBy>
  <cp:revision>18</cp:revision>
  <dcterms:created xsi:type="dcterms:W3CDTF">2024-05-07T18:26:38Z</dcterms:created>
  <dcterms:modified xsi:type="dcterms:W3CDTF">2024-05-17T09:52:37Z</dcterms:modified>
  <cp:category/>
</cp:coreProperties>
</file>